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4"/>
  </p:sldMasterIdLst>
  <p:notesMasterIdLst>
    <p:notesMasterId r:id="rId224"/>
  </p:notesMasterIdLst>
  <p:sldIdLst>
    <p:sldId id="258" r:id="rId5"/>
    <p:sldId id="259" r:id="rId6"/>
    <p:sldId id="349" r:id="rId7"/>
    <p:sldId id="260" r:id="rId8"/>
    <p:sldId id="392" r:id="rId9"/>
    <p:sldId id="261" r:id="rId10"/>
    <p:sldId id="281" r:id="rId11"/>
    <p:sldId id="282" r:id="rId12"/>
    <p:sldId id="283" r:id="rId13"/>
    <p:sldId id="284" r:id="rId14"/>
    <p:sldId id="285" r:id="rId15"/>
    <p:sldId id="286" r:id="rId16"/>
    <p:sldId id="287" r:id="rId17"/>
    <p:sldId id="288" r:id="rId18"/>
    <p:sldId id="289" r:id="rId19"/>
    <p:sldId id="290" r:id="rId20"/>
    <p:sldId id="476" r:id="rId21"/>
    <p:sldId id="477" r:id="rId22"/>
    <p:sldId id="393" r:id="rId23"/>
    <p:sldId id="262" r:id="rId24"/>
    <p:sldId id="291" r:id="rId25"/>
    <p:sldId id="394" r:id="rId26"/>
    <p:sldId id="264" r:id="rId27"/>
    <p:sldId id="292" r:id="rId28"/>
    <p:sldId id="293" r:id="rId29"/>
    <p:sldId id="265" r:id="rId30"/>
    <p:sldId id="266" r:id="rId31"/>
    <p:sldId id="479" r:id="rId32"/>
    <p:sldId id="480" r:id="rId33"/>
    <p:sldId id="482" r:id="rId34"/>
    <p:sldId id="481" r:id="rId35"/>
    <p:sldId id="395" r:id="rId36"/>
    <p:sldId id="267" r:id="rId37"/>
    <p:sldId id="268" r:id="rId38"/>
    <p:sldId id="269" r:id="rId39"/>
    <p:sldId id="478" r:id="rId40"/>
    <p:sldId id="270" r:id="rId41"/>
    <p:sldId id="271" r:id="rId42"/>
    <p:sldId id="294" r:id="rId43"/>
    <p:sldId id="295" r:id="rId44"/>
    <p:sldId id="272" r:id="rId45"/>
    <p:sldId id="296" r:id="rId46"/>
    <p:sldId id="273" r:id="rId47"/>
    <p:sldId id="297" r:id="rId48"/>
    <p:sldId id="298" r:id="rId49"/>
    <p:sldId id="274" r:id="rId50"/>
    <p:sldId id="397" r:id="rId51"/>
    <p:sldId id="275" r:id="rId52"/>
    <p:sldId id="299" r:id="rId53"/>
    <p:sldId id="276" r:id="rId54"/>
    <p:sldId id="300" r:id="rId55"/>
    <p:sldId id="301" r:id="rId56"/>
    <p:sldId id="302" r:id="rId57"/>
    <p:sldId id="277" r:id="rId58"/>
    <p:sldId id="303" r:id="rId59"/>
    <p:sldId id="278" r:id="rId60"/>
    <p:sldId id="279" r:id="rId61"/>
    <p:sldId id="305" r:id="rId62"/>
    <p:sldId id="306" r:id="rId63"/>
    <p:sldId id="280" r:id="rId64"/>
    <p:sldId id="308" r:id="rId65"/>
    <p:sldId id="309" r:id="rId66"/>
    <p:sldId id="310" r:id="rId67"/>
    <p:sldId id="304" r:id="rId68"/>
    <p:sldId id="311" r:id="rId69"/>
    <p:sldId id="312" r:id="rId70"/>
    <p:sldId id="313" r:id="rId71"/>
    <p:sldId id="398" r:id="rId72"/>
    <p:sldId id="315" r:id="rId73"/>
    <p:sldId id="316" r:id="rId74"/>
    <p:sldId id="317" r:id="rId75"/>
    <p:sldId id="318" r:id="rId76"/>
    <p:sldId id="319" r:id="rId77"/>
    <p:sldId id="320" r:id="rId78"/>
    <p:sldId id="321" r:id="rId79"/>
    <p:sldId id="322" r:id="rId80"/>
    <p:sldId id="323" r:id="rId81"/>
    <p:sldId id="324" r:id="rId82"/>
    <p:sldId id="328" r:id="rId83"/>
    <p:sldId id="325" r:id="rId84"/>
    <p:sldId id="326" r:id="rId85"/>
    <p:sldId id="327" r:id="rId86"/>
    <p:sldId id="330" r:id="rId87"/>
    <p:sldId id="329" r:id="rId88"/>
    <p:sldId id="331" r:id="rId89"/>
    <p:sldId id="332" r:id="rId90"/>
    <p:sldId id="483"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50" r:id="rId108"/>
    <p:sldId id="351" r:id="rId109"/>
    <p:sldId id="352" r:id="rId110"/>
    <p:sldId id="353" r:id="rId111"/>
    <p:sldId id="354" r:id="rId112"/>
    <p:sldId id="355" r:id="rId113"/>
    <p:sldId id="357" r:id="rId114"/>
    <p:sldId id="358" r:id="rId115"/>
    <p:sldId id="359" r:id="rId116"/>
    <p:sldId id="360" r:id="rId117"/>
    <p:sldId id="361" r:id="rId118"/>
    <p:sldId id="362" r:id="rId119"/>
    <p:sldId id="363" r:id="rId120"/>
    <p:sldId id="399"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7" r:id="rId134"/>
    <p:sldId id="378" r:id="rId135"/>
    <p:sldId id="379" r:id="rId136"/>
    <p:sldId id="380" r:id="rId137"/>
    <p:sldId id="381" r:id="rId138"/>
    <p:sldId id="383" r:id="rId139"/>
    <p:sldId id="384" r:id="rId140"/>
    <p:sldId id="386" r:id="rId141"/>
    <p:sldId id="474" r:id="rId142"/>
    <p:sldId id="385" r:id="rId143"/>
    <p:sldId id="475" r:id="rId144"/>
    <p:sldId id="400" r:id="rId145"/>
    <p:sldId id="387" r:id="rId146"/>
    <p:sldId id="388" r:id="rId147"/>
    <p:sldId id="389" r:id="rId148"/>
    <p:sldId id="390" r:id="rId149"/>
    <p:sldId id="391" r:id="rId150"/>
    <p:sldId id="401" r:id="rId151"/>
    <p:sldId id="402" r:id="rId152"/>
    <p:sldId id="403" r:id="rId153"/>
    <p:sldId id="404" r:id="rId154"/>
    <p:sldId id="405" r:id="rId155"/>
    <p:sldId id="406" r:id="rId156"/>
    <p:sldId id="407" r:id="rId157"/>
    <p:sldId id="409" r:id="rId158"/>
    <p:sldId id="408" r:id="rId159"/>
    <p:sldId id="411" r:id="rId160"/>
    <p:sldId id="410"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9" r:id="rId178"/>
    <p:sldId id="428"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54" r:id="rId194"/>
    <p:sldId id="455" r:id="rId195"/>
    <p:sldId id="456" r:id="rId196"/>
    <p:sldId id="444" r:id="rId197"/>
    <p:sldId id="457" r:id="rId198"/>
    <p:sldId id="458" r:id="rId199"/>
    <p:sldId id="445" r:id="rId200"/>
    <p:sldId id="459" r:id="rId201"/>
    <p:sldId id="460" r:id="rId202"/>
    <p:sldId id="461" r:id="rId203"/>
    <p:sldId id="446" r:id="rId204"/>
    <p:sldId id="462" r:id="rId205"/>
    <p:sldId id="463" r:id="rId206"/>
    <p:sldId id="464" r:id="rId207"/>
    <p:sldId id="465" r:id="rId208"/>
    <p:sldId id="447" r:id="rId209"/>
    <p:sldId id="466" r:id="rId210"/>
    <p:sldId id="448" r:id="rId211"/>
    <p:sldId id="467" r:id="rId212"/>
    <p:sldId id="468" r:id="rId213"/>
    <p:sldId id="449" r:id="rId214"/>
    <p:sldId id="469" r:id="rId215"/>
    <p:sldId id="450" r:id="rId216"/>
    <p:sldId id="451" r:id="rId217"/>
    <p:sldId id="470" r:id="rId218"/>
    <p:sldId id="471" r:id="rId219"/>
    <p:sldId id="452" r:id="rId220"/>
    <p:sldId id="472" r:id="rId221"/>
    <p:sldId id="453" r:id="rId222"/>
    <p:sldId id="473"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6E0"/>
    <a:srgbClr val="D53275"/>
    <a:srgbClr val="FFB5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4"/>
    <p:restoredTop sz="67597" autoAdjust="0"/>
  </p:normalViewPr>
  <p:slideViewPr>
    <p:cSldViewPr snapToGrid="0" snapToObjects="1">
      <p:cViewPr varScale="1">
        <p:scale>
          <a:sx n="51" d="100"/>
          <a:sy n="51" d="100"/>
        </p:scale>
        <p:origin x="1800" y="66"/>
      </p:cViewPr>
      <p:guideLst/>
    </p:cSldViewPr>
  </p:slideViewPr>
  <p:outlineViewPr>
    <p:cViewPr>
      <p:scale>
        <a:sx n="33" d="100"/>
        <a:sy n="33" d="100"/>
      </p:scale>
      <p:origin x="0" y="-272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theme" Target="theme/theme1.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224"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3DA41-E1DB-3241-81E7-CA6D63486D55}" type="datetimeFigureOut">
              <a:rPr lang="es-ES_tradnl" smtClean="0"/>
              <a:t>07/04/2022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DF224-B8A0-CC4B-A492-EE2306461CF8}" type="slidenum">
              <a:rPr lang="es-ES_tradnl" smtClean="0"/>
              <a:t>‹#›</a:t>
            </a:fld>
            <a:endParaRPr lang="es-ES_tradnl"/>
          </a:p>
        </p:txBody>
      </p:sp>
    </p:spTree>
    <p:extLst>
      <p:ext uri="{BB962C8B-B14F-4D97-AF65-F5344CB8AC3E}">
        <p14:creationId xmlns:p14="http://schemas.microsoft.com/office/powerpoint/2010/main" val="27265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ngular.io/api/platform-browser/BrowserModul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angular.io/api/common/NgIf" TargetMode="External"/><Relationship Id="rId4" Type="http://schemas.openxmlformats.org/officeDocument/2006/relationships/hyperlink" Target="https://angular.io/api/common/CommonModul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a:t>
            </a:fld>
            <a:endParaRPr lang="es-ES_tradnl"/>
          </a:p>
        </p:txBody>
      </p:sp>
    </p:spTree>
    <p:extLst>
      <p:ext uri="{BB962C8B-B14F-4D97-AF65-F5344CB8AC3E}">
        <p14:creationId xmlns:p14="http://schemas.microsoft.com/office/powerpoint/2010/main" val="7271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a:t>
            </a:r>
            <a:r>
              <a:rPr lang="en-GB" baseline="0" noProof="0" dirty="0"/>
              <a:t> on the tree we can see a directive bound to a component. For example, this could be a search component and we could want to attach a directive to listen some particular event in order to perform an action over the element. Angular also provides several built-in directives that we will ease the development of applications.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12</a:t>
            </a:fld>
            <a:endParaRPr lang="es-ES_tradnl"/>
          </a:p>
        </p:txBody>
      </p:sp>
    </p:spTree>
    <p:extLst>
      <p:ext uri="{BB962C8B-B14F-4D97-AF65-F5344CB8AC3E}">
        <p14:creationId xmlns:p14="http://schemas.microsoft.com/office/powerpoint/2010/main" val="5406964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If we’ve done everything OK, this should be the how the passenger-dashboard.component.html file would look like and the result in the browser.</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103</a:t>
            </a:fld>
            <a:endParaRPr lang="es-ES_tradnl"/>
          </a:p>
        </p:txBody>
      </p:sp>
    </p:spTree>
    <p:extLst>
      <p:ext uri="{BB962C8B-B14F-4D97-AF65-F5344CB8AC3E}">
        <p14:creationId xmlns:p14="http://schemas.microsoft.com/office/powerpoint/2010/main" val="13090238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We’re now going to learn how to send data up from a child component to a parent component. For that let’s create some new actions into our detail component. Let’s implement all necessary code to add 2 new buttons to each card, ”Edit” &amp; “Remove”.</a:t>
            </a:r>
          </a:p>
          <a:p>
            <a:endParaRPr lang="en-GB" baseline="0" noProof="0" dirty="0"/>
          </a:p>
          <a:p>
            <a:r>
              <a:rPr lang="en-GB" baseline="0" noProof="0" dirty="0"/>
              <a:t>As the html code is starting to get bigger again, let’s create a new file called passenger-detail.component.html and leave the template logic there.</a:t>
            </a:r>
          </a:p>
          <a:p>
            <a:endParaRPr lang="en-GB" baseline="0" noProof="0" dirty="0"/>
          </a:p>
          <a:p>
            <a:r>
              <a:rPr lang="en-GB" baseline="0" noProof="0" dirty="0"/>
              <a:t>Before starting with the class, let’s add some new buttons to the template and a bit of logic. We first add a new div with a class called “passenger-detail-actions” and 2 buttons. One to Edit and one to remove. These 2 buttons will trigger an event on click and called 2 different function that will handle the event, we’ll see in a minute those functions.</a:t>
            </a:r>
          </a:p>
          <a:p>
            <a:endParaRPr lang="en-GB" baseline="0" noProof="0" dirty="0"/>
          </a:p>
          <a:p>
            <a:r>
              <a:rPr lang="en-GB" baseline="0" noProof="0" dirty="0"/>
              <a:t>We’ll declare a property inside the class called “editing” that will tell us if we are editing a name or we’ve already finished editing. Depending on that value we’ll show the plain name with the flag or an input that will allow users to change the name. Check out that logic on line 17 and 25.</a:t>
            </a:r>
          </a:p>
          <a:p>
            <a:endParaRPr lang="en-GB" baseline="0" noProof="0" dirty="0"/>
          </a:p>
          <a:p>
            <a:r>
              <a:rPr lang="en-GB" baseline="0" noProof="0" dirty="0"/>
              <a:t>Finally, we’ll switch the name of the Edit input to “Done” and “Edit”, depending on the value of the property “editing”</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104</a:t>
            </a:fld>
            <a:endParaRPr lang="es-ES_tradnl"/>
          </a:p>
        </p:txBody>
      </p:sp>
    </p:spTree>
    <p:extLst>
      <p:ext uri="{BB962C8B-B14F-4D97-AF65-F5344CB8AC3E}">
        <p14:creationId xmlns:p14="http://schemas.microsoft.com/office/powerpoint/2010/main" val="818618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First thing we have to do in our class is importing two more classes to our component from @angular/core: Output and </a:t>
            </a:r>
            <a:r>
              <a:rPr lang="en-GB" baseline="0" noProof="0" dirty="0" err="1"/>
              <a:t>EventEmitter</a:t>
            </a:r>
            <a:r>
              <a:rPr lang="en-GB" baseline="0" noProof="0" dirty="0"/>
              <a:t>. Every time we want to send data out of a component we will need them both.</a:t>
            </a:r>
          </a:p>
          <a:p>
            <a:endParaRPr lang="en-GB" baseline="0" noProof="0" dirty="0"/>
          </a:p>
          <a:p>
            <a:r>
              <a:rPr lang="en-GB" baseline="0" noProof="0" dirty="0"/>
              <a:t>@Output is another decorator that will indicate the component that this property is going to output some data out of it. The </a:t>
            </a:r>
            <a:r>
              <a:rPr lang="en-GB" baseline="0" noProof="0" dirty="0" err="1"/>
              <a:t>EventEmitter</a:t>
            </a:r>
            <a:r>
              <a:rPr lang="en-GB" baseline="0" noProof="0" dirty="0"/>
              <a:t> will work similar to a normal JavaScript event and will send an event through that property in a way that parent components can subscribe to that event and start listening.</a:t>
            </a:r>
          </a:p>
          <a:p>
            <a:endParaRPr lang="en-GB" baseline="0" noProof="0" dirty="0"/>
          </a:p>
          <a:p>
            <a:r>
              <a:rPr lang="en-GB" baseline="0" noProof="0" dirty="0"/>
              <a:t>The way to use it is similar to what we did with the event (click) from an element &lt;input&gt;, we’re going to define our custom event so other components can subscribe to it.</a:t>
            </a:r>
          </a:p>
          <a:p>
            <a:endParaRPr lang="en-GB" baseline="0" noProof="0" dirty="0"/>
          </a:p>
          <a:p>
            <a:r>
              <a:rPr lang="en-GB" baseline="0" noProof="0" dirty="0"/>
              <a:t>Note that we have added 2 more properties: remove and editing. We have decorated with an @Output both of them and used the type </a:t>
            </a:r>
            <a:r>
              <a:rPr lang="en-GB" baseline="0" noProof="0" dirty="0" err="1"/>
              <a:t>EventEmitter</a:t>
            </a:r>
            <a:r>
              <a:rPr lang="en-GB" baseline="0" noProof="0" dirty="0"/>
              <a:t> = new </a:t>
            </a:r>
            <a:r>
              <a:rPr lang="en-GB" baseline="0" noProof="0" dirty="0" err="1"/>
              <a:t>EventEmitter</a:t>
            </a:r>
            <a:r>
              <a:rPr lang="en-GB" baseline="0" noProof="0" dirty="0"/>
              <a:t>(). With this we’re declaring our events and the only thing we have to do is emit information through them.</a:t>
            </a:r>
          </a:p>
          <a:p>
            <a:endParaRPr lang="en-GB" baseline="0" noProof="0" dirty="0"/>
          </a:p>
          <a:p>
            <a:r>
              <a:rPr lang="en-GB" baseline="0" noProof="0" dirty="0"/>
              <a:t>Then declare the property “editing”, as we said before, this will be a </a:t>
            </a:r>
            <a:r>
              <a:rPr lang="en-GB" baseline="0" noProof="0" dirty="0" err="1"/>
              <a:t>boolean</a:t>
            </a:r>
            <a:r>
              <a:rPr lang="en-GB" baseline="0" noProof="0" dirty="0"/>
              <a:t> that will change value depending on what we’re doing.</a:t>
            </a:r>
          </a:p>
          <a:p>
            <a:endParaRPr lang="en-GB" baseline="0" noProof="0" dirty="0"/>
          </a:p>
          <a:p>
            <a:r>
              <a:rPr lang="en-GB" baseline="0" noProof="0" dirty="0"/>
              <a:t>Now we define all methods to handle the actions and emit our code.</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105</a:t>
            </a:fld>
            <a:endParaRPr lang="es-ES_tradnl"/>
          </a:p>
        </p:txBody>
      </p:sp>
    </p:spTree>
    <p:extLst>
      <p:ext uri="{BB962C8B-B14F-4D97-AF65-F5344CB8AC3E}">
        <p14:creationId xmlns:p14="http://schemas.microsoft.com/office/powerpoint/2010/main" val="19709538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Finally, we need to change the passenger-dashboard.component.html file to listening to those new events and call some methods to handle them.</a:t>
            </a:r>
          </a:p>
          <a:p>
            <a:r>
              <a:rPr lang="en-GB" baseline="0" noProof="0" dirty="0"/>
              <a:t>For now, we’ll only console.log the event and then, we’ll so how we manage them.</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106</a:t>
            </a:fld>
            <a:endParaRPr lang="es-ES_tradnl"/>
          </a:p>
        </p:txBody>
      </p:sp>
    </p:spTree>
    <p:extLst>
      <p:ext uri="{BB962C8B-B14F-4D97-AF65-F5344CB8AC3E}">
        <p14:creationId xmlns:p14="http://schemas.microsoft.com/office/powerpoint/2010/main" val="8823498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This should be the result in the browser</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107</a:t>
            </a:fld>
            <a:endParaRPr lang="es-ES_tradnl"/>
          </a:p>
        </p:txBody>
      </p:sp>
    </p:spTree>
    <p:extLst>
      <p:ext uri="{BB962C8B-B14F-4D97-AF65-F5344CB8AC3E}">
        <p14:creationId xmlns:p14="http://schemas.microsoft.com/office/powerpoint/2010/main" val="13175964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We have implemented here the logic for both methods that were handling events but before explain that, let’s stop for a second a talked about something we’ve been doing </a:t>
            </a:r>
            <a:r>
              <a:rPr lang="en-GB" baseline="0" noProof="0" dirty="0" err="1"/>
              <a:t>trhoughout</a:t>
            </a:r>
            <a:r>
              <a:rPr lang="en-GB" baseline="0" noProof="0" dirty="0"/>
              <a:t> the course: Immutability.</a:t>
            </a:r>
          </a:p>
          <a:p>
            <a:endParaRPr lang="en-GB" baseline="0" noProof="0" dirty="0"/>
          </a:p>
          <a:p>
            <a:r>
              <a:rPr lang="en-GB" sz="1200" b="0" i="0" kern="1200" noProof="0" dirty="0">
                <a:solidFill>
                  <a:schemeClr val="tx1"/>
                </a:solidFill>
                <a:effectLst/>
                <a:latin typeface="+mn-lt"/>
                <a:ea typeface="+mn-ea"/>
                <a:cs typeface="+mn-cs"/>
              </a:rPr>
              <a:t>First of all, why is </a:t>
            </a:r>
            <a:r>
              <a:rPr lang="en-GB" sz="1200" b="0" i="1" kern="1200" noProof="0" dirty="0">
                <a:solidFill>
                  <a:schemeClr val="tx1"/>
                </a:solidFill>
                <a:effectLst/>
                <a:latin typeface="+mn-lt"/>
                <a:ea typeface="+mn-ea"/>
                <a:cs typeface="+mn-cs"/>
              </a:rPr>
              <a:t>immutability</a:t>
            </a:r>
            <a:r>
              <a:rPr lang="en-GB" sz="1200" b="0" i="0" kern="1200" noProof="0" dirty="0">
                <a:solidFill>
                  <a:schemeClr val="tx1"/>
                </a:solidFill>
                <a:effectLst/>
                <a:latin typeface="+mn-lt"/>
                <a:ea typeface="+mn-ea"/>
                <a:cs typeface="+mn-cs"/>
              </a:rPr>
              <a:t> important? </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Well, mutating data can produce code that’s hard to read and error prone. For primitive values (like numbers and strings), it is pretty easy to write ‘immutable’ code, because primitive values cannot be mutated themselves. Variables containing primitive types always point to the actual value. If you pass it to another variable, the other variable get’s a fresh copy of that value.</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Objects and arrays are a different story, they are passed by </a:t>
            </a:r>
            <a:r>
              <a:rPr lang="en-GB" sz="1200" b="0" i="1" kern="1200" noProof="0" dirty="0">
                <a:solidFill>
                  <a:schemeClr val="tx1"/>
                </a:solidFill>
                <a:effectLst/>
                <a:latin typeface="+mn-lt"/>
                <a:ea typeface="+mn-ea"/>
                <a:cs typeface="+mn-cs"/>
              </a:rPr>
              <a:t>reference</a:t>
            </a:r>
            <a:r>
              <a:rPr lang="en-GB" sz="1200" b="0" i="0" kern="1200" noProof="0" dirty="0">
                <a:solidFill>
                  <a:schemeClr val="tx1"/>
                </a:solidFill>
                <a:effectLst/>
                <a:latin typeface="+mn-lt"/>
                <a:ea typeface="+mn-ea"/>
                <a:cs typeface="+mn-cs"/>
              </a:rPr>
              <a:t>. This means that if you would pass an object to another variable, they will both refer to the same object. If you would then mutate the object from either variable, they will both reflect the changes. </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Example:</a:t>
            </a:r>
          </a:p>
          <a:p>
            <a:endParaRPr lang="en-GB" baseline="0" noProof="0" dirty="0"/>
          </a:p>
          <a:p>
            <a:r>
              <a:rPr lang="en-GB" sz="1200" b="0" i="0" kern="1200" noProof="0" dirty="0">
                <a:solidFill>
                  <a:schemeClr val="tx1"/>
                </a:solidFill>
                <a:effectLst/>
                <a:latin typeface="+mn-lt"/>
                <a:ea typeface="+mn-ea"/>
                <a:cs typeface="+mn-cs"/>
              </a:rPr>
              <a:t>Can you see the problem here? When we change </a:t>
            </a:r>
            <a:r>
              <a:rPr lang="en-GB" noProof="0" dirty="0" err="1"/>
              <a:t>newObj</a:t>
            </a:r>
            <a:r>
              <a:rPr lang="en-GB" sz="1200" b="0" i="0" kern="1200" noProof="0" dirty="0">
                <a:solidFill>
                  <a:schemeClr val="tx1"/>
                </a:solidFill>
                <a:effectLst/>
                <a:latin typeface="+mn-lt"/>
                <a:ea typeface="+mn-ea"/>
                <a:cs typeface="+mn-cs"/>
              </a:rPr>
              <a:t>, we also automatically change the old </a:t>
            </a:r>
            <a:r>
              <a:rPr lang="en-GB" noProof="0" dirty="0" err="1"/>
              <a:t>obj</a:t>
            </a:r>
            <a:r>
              <a:rPr lang="en-GB" sz="1200" b="0" i="0" kern="1200" noProof="0" dirty="0">
                <a:solidFill>
                  <a:schemeClr val="tx1"/>
                </a:solidFill>
                <a:effectLst/>
                <a:latin typeface="+mn-lt"/>
                <a:ea typeface="+mn-ea"/>
                <a:cs typeface="+mn-cs"/>
              </a:rPr>
              <a:t> variable. This is because they refer to the same object. In most cases this is unwanted behaviour and </a:t>
            </a:r>
            <a:r>
              <a:rPr lang="en-GB" sz="1200" b="0" i="1" kern="1200" noProof="0" dirty="0">
                <a:solidFill>
                  <a:schemeClr val="tx1"/>
                </a:solidFill>
                <a:effectLst/>
                <a:latin typeface="+mn-lt"/>
                <a:ea typeface="+mn-ea"/>
                <a:cs typeface="+mn-cs"/>
              </a:rPr>
              <a:t>bad</a:t>
            </a:r>
            <a:r>
              <a:rPr lang="en-GB" sz="1200" b="0" i="0" kern="1200" noProof="0" dirty="0">
                <a:solidFill>
                  <a:schemeClr val="tx1"/>
                </a:solidFill>
                <a:effectLst/>
                <a:latin typeface="+mn-lt"/>
                <a:ea typeface="+mn-ea"/>
                <a:cs typeface="+mn-cs"/>
              </a:rPr>
              <a:t> practice. Let’s see how we can solve this.</a:t>
            </a:r>
          </a:p>
          <a:p>
            <a:endParaRPr lang="en-GB" sz="1200" b="0" i="0" kern="1200" baseline="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Instead of passing the object and mutating it, we will be better off creating a </a:t>
            </a:r>
            <a:r>
              <a:rPr lang="en-GB" sz="1200" b="1" i="0" kern="1200" noProof="0" dirty="0">
                <a:solidFill>
                  <a:schemeClr val="tx1"/>
                </a:solidFill>
                <a:effectLst/>
                <a:latin typeface="+mn-lt"/>
                <a:ea typeface="+mn-ea"/>
                <a:cs typeface="+mn-cs"/>
              </a:rPr>
              <a:t>completely new</a:t>
            </a:r>
            <a:r>
              <a:rPr lang="en-GB" sz="1200" b="0" i="0" kern="1200" noProof="0" dirty="0">
                <a:solidFill>
                  <a:schemeClr val="tx1"/>
                </a:solidFill>
                <a:effectLst/>
                <a:latin typeface="+mn-lt"/>
                <a:ea typeface="+mn-ea"/>
                <a:cs typeface="+mn-cs"/>
              </a:rPr>
              <a:t> object:</a:t>
            </a:r>
          </a:p>
          <a:p>
            <a:endParaRPr lang="en-GB" sz="1200" b="0" i="0" kern="1200" baseline="0" noProof="0" dirty="0">
              <a:solidFill>
                <a:schemeClr val="tx1"/>
              </a:solidFill>
              <a:effectLst/>
              <a:latin typeface="+mn-lt"/>
              <a:ea typeface="+mn-ea"/>
              <a:cs typeface="+mn-cs"/>
            </a:endParaRPr>
          </a:p>
          <a:p>
            <a:r>
              <a:rPr lang="en-GB" noProof="0" dirty="0" err="1"/>
              <a:t>Object.assign</a:t>
            </a:r>
            <a:r>
              <a:rPr lang="en-GB" sz="1200" b="0" i="0" kern="1200" noProof="0" dirty="0">
                <a:solidFill>
                  <a:schemeClr val="tx1"/>
                </a:solidFill>
                <a:effectLst/>
                <a:latin typeface="+mn-lt"/>
                <a:ea typeface="+mn-ea"/>
                <a:cs typeface="+mn-cs"/>
              </a:rPr>
              <a:t> is an ES6 feature that takes objects as parameters. It will </a:t>
            </a:r>
            <a:r>
              <a:rPr lang="en-GB" sz="1200" b="0" i="1" kern="1200" noProof="0" dirty="0">
                <a:solidFill>
                  <a:schemeClr val="tx1"/>
                </a:solidFill>
                <a:effectLst/>
                <a:latin typeface="+mn-lt"/>
                <a:ea typeface="+mn-ea"/>
                <a:cs typeface="+mn-cs"/>
              </a:rPr>
              <a:t>merge</a:t>
            </a:r>
            <a:r>
              <a:rPr lang="en-GB" sz="1200" b="0" i="0" kern="1200" noProof="0" dirty="0">
                <a:solidFill>
                  <a:schemeClr val="tx1"/>
                </a:solidFill>
                <a:effectLst/>
                <a:latin typeface="+mn-lt"/>
                <a:ea typeface="+mn-ea"/>
                <a:cs typeface="+mn-cs"/>
              </a:rPr>
              <a:t> all objects you pass it into the </a:t>
            </a:r>
            <a:r>
              <a:rPr lang="en-GB" sz="1200" b="0" i="1" kern="1200" noProof="0" dirty="0">
                <a:solidFill>
                  <a:schemeClr val="tx1"/>
                </a:solidFill>
                <a:effectLst/>
                <a:latin typeface="+mn-lt"/>
                <a:ea typeface="+mn-ea"/>
                <a:cs typeface="+mn-cs"/>
              </a:rPr>
              <a:t>first</a:t>
            </a:r>
            <a:r>
              <a:rPr lang="en-GB" sz="1200" b="0" i="0" kern="1200" noProof="0" dirty="0">
                <a:solidFill>
                  <a:schemeClr val="tx1"/>
                </a:solidFill>
                <a:effectLst/>
                <a:latin typeface="+mn-lt"/>
                <a:ea typeface="+mn-ea"/>
                <a:cs typeface="+mn-cs"/>
              </a:rPr>
              <a:t> one. You are probably wondering why the first parameter is an empty object </a:t>
            </a:r>
            <a:r>
              <a:rPr lang="en-GB" noProof="0" dirty="0"/>
              <a:t>{}</a:t>
            </a:r>
            <a:r>
              <a:rPr lang="en-GB" sz="1200" b="0" i="0" kern="1200" noProof="0" dirty="0">
                <a:solidFill>
                  <a:schemeClr val="tx1"/>
                </a:solidFill>
                <a:effectLst/>
                <a:latin typeface="+mn-lt"/>
                <a:ea typeface="+mn-ea"/>
                <a:cs typeface="+mn-cs"/>
              </a:rPr>
              <a:t>. If the first parameter would be ‘person’ we would still mutate person. If it would be </a:t>
            </a:r>
            <a:r>
              <a:rPr lang="en-GB" noProof="0" dirty="0"/>
              <a:t>{ age: 30 }</a:t>
            </a:r>
            <a:r>
              <a:rPr lang="en-GB" sz="1200" b="0" i="0" kern="1200" noProof="0" dirty="0">
                <a:solidFill>
                  <a:schemeClr val="tx1"/>
                </a:solidFill>
                <a:effectLst/>
                <a:latin typeface="+mn-lt"/>
                <a:ea typeface="+mn-ea"/>
                <a:cs typeface="+mn-cs"/>
              </a:rPr>
              <a:t>, we’d overwrite </a:t>
            </a:r>
            <a:r>
              <a:rPr lang="en-GB" sz="1200" b="0" i="1" kern="1200" noProof="0" dirty="0">
                <a:solidFill>
                  <a:schemeClr val="tx1"/>
                </a:solidFill>
                <a:effectLst/>
                <a:latin typeface="+mn-lt"/>
                <a:ea typeface="+mn-ea"/>
                <a:cs typeface="+mn-cs"/>
              </a:rPr>
              <a:t>30</a:t>
            </a:r>
            <a:r>
              <a:rPr lang="en-GB" sz="1200" b="0" i="0" kern="1200" noProof="0" dirty="0">
                <a:solidFill>
                  <a:schemeClr val="tx1"/>
                </a:solidFill>
                <a:effectLst/>
                <a:latin typeface="+mn-lt"/>
                <a:ea typeface="+mn-ea"/>
                <a:cs typeface="+mn-cs"/>
              </a:rPr>
              <a:t> with </a:t>
            </a:r>
            <a:r>
              <a:rPr lang="en-GB" sz="1200" b="0" i="1" kern="1200" noProof="0" dirty="0">
                <a:solidFill>
                  <a:schemeClr val="tx1"/>
                </a:solidFill>
                <a:effectLst/>
                <a:latin typeface="+mn-lt"/>
                <a:ea typeface="+mn-ea"/>
                <a:cs typeface="+mn-cs"/>
              </a:rPr>
              <a:t>28</a:t>
            </a:r>
            <a:r>
              <a:rPr lang="en-GB" sz="1200" b="0" i="0" kern="1200" noProof="0" dirty="0">
                <a:solidFill>
                  <a:schemeClr val="tx1"/>
                </a:solidFill>
                <a:effectLst/>
                <a:latin typeface="+mn-lt"/>
                <a:ea typeface="+mn-ea"/>
                <a:cs typeface="+mn-cs"/>
              </a:rPr>
              <a:t> again because that would be coming after. This solution works, we kept person intact, we treated it as </a:t>
            </a:r>
            <a:r>
              <a:rPr lang="en-GB" sz="1200" b="0" i="1" kern="1200" noProof="0" dirty="0">
                <a:solidFill>
                  <a:schemeClr val="tx1"/>
                </a:solidFill>
                <a:effectLst/>
                <a:latin typeface="+mn-lt"/>
                <a:ea typeface="+mn-ea"/>
                <a:cs typeface="+mn-cs"/>
              </a:rPr>
              <a:t>immutable</a:t>
            </a:r>
            <a:r>
              <a:rPr lang="en-GB" sz="1200" b="0" i="0" kern="1200" noProof="0" dirty="0">
                <a:solidFill>
                  <a:schemeClr val="tx1"/>
                </a:solidFill>
                <a:effectLst/>
                <a:latin typeface="+mn-lt"/>
                <a:ea typeface="+mn-ea"/>
                <a:cs typeface="+mn-cs"/>
              </a:rPr>
              <a:t>!</a:t>
            </a:r>
          </a:p>
          <a:p>
            <a:endParaRPr lang="en-GB" sz="1200" b="0" i="0" kern="1200" baseline="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However, </a:t>
            </a:r>
            <a:r>
              <a:rPr lang="en-GB" sz="1200" b="0" i="0" kern="1200" noProof="0" dirty="0" err="1">
                <a:solidFill>
                  <a:schemeClr val="tx1"/>
                </a:solidFill>
                <a:effectLst/>
                <a:latin typeface="+mn-lt"/>
                <a:ea typeface="+mn-ea"/>
                <a:cs typeface="+mn-cs"/>
              </a:rPr>
              <a:t>EcmaScript</a:t>
            </a:r>
            <a:r>
              <a:rPr lang="en-GB" sz="1200" b="0" i="0" kern="1200" noProof="0" dirty="0">
                <a:solidFill>
                  <a:schemeClr val="tx1"/>
                </a:solidFill>
                <a:effectLst/>
                <a:latin typeface="+mn-lt"/>
                <a:ea typeface="+mn-ea"/>
                <a:cs typeface="+mn-cs"/>
              </a:rPr>
              <a:t> actually has a </a:t>
            </a:r>
            <a:r>
              <a:rPr lang="en-GB" sz="1200" b="0" i="1" kern="1200" noProof="0" dirty="0">
                <a:solidFill>
                  <a:schemeClr val="tx1"/>
                </a:solidFill>
                <a:effectLst/>
                <a:latin typeface="+mn-lt"/>
                <a:ea typeface="+mn-ea"/>
                <a:cs typeface="+mn-cs"/>
              </a:rPr>
              <a:t>special syntax</a:t>
            </a:r>
            <a:r>
              <a:rPr lang="en-GB" sz="1200" b="0" i="0" kern="1200" noProof="0" dirty="0">
                <a:solidFill>
                  <a:schemeClr val="tx1"/>
                </a:solidFill>
                <a:effectLst/>
                <a:latin typeface="+mn-lt"/>
                <a:ea typeface="+mn-ea"/>
                <a:cs typeface="+mn-cs"/>
              </a:rPr>
              <a:t> that enables us to do this even more easily. It’s called </a:t>
            </a:r>
            <a:r>
              <a:rPr lang="en-GB" sz="1200" b="0" i="1" kern="1200" noProof="0" dirty="0">
                <a:solidFill>
                  <a:schemeClr val="tx1"/>
                </a:solidFill>
                <a:effectLst/>
                <a:latin typeface="+mn-lt"/>
                <a:ea typeface="+mn-ea"/>
                <a:cs typeface="+mn-cs"/>
              </a:rPr>
              <a:t>object spread and</a:t>
            </a:r>
            <a:r>
              <a:rPr lang="en-GB" sz="1200" b="0" i="0" kern="1200" baseline="0" noProof="0" dirty="0">
                <a:solidFill>
                  <a:schemeClr val="tx1"/>
                </a:solidFill>
                <a:effectLst/>
                <a:latin typeface="+mn-lt"/>
                <a:ea typeface="+mn-ea"/>
                <a:cs typeface="+mn-cs"/>
              </a:rPr>
              <a:t> and</a:t>
            </a:r>
            <a:r>
              <a:rPr lang="en-GB" sz="1200" b="0" i="0" kern="1200" noProof="0" dirty="0">
                <a:solidFill>
                  <a:schemeClr val="tx1"/>
                </a:solidFill>
                <a:effectLst/>
                <a:latin typeface="+mn-lt"/>
                <a:ea typeface="+mn-ea"/>
                <a:cs typeface="+mn-cs"/>
              </a:rPr>
              <a:t> It looks as follows:	</a:t>
            </a:r>
            <a:endParaRPr lang="en-GB" baseline="0" noProof="0" dirty="0"/>
          </a:p>
          <a:p>
            <a:endParaRPr lang="en-GB" baseline="0" noProof="0" dirty="0"/>
          </a:p>
          <a:p>
            <a:r>
              <a:rPr lang="en-GB" baseline="0" noProof="0" dirty="0"/>
              <a:t>What about performance?</a:t>
            </a:r>
          </a:p>
          <a:p>
            <a:endParaRPr lang="en-GB" baseline="0" noProof="0" dirty="0"/>
          </a:p>
          <a:p>
            <a:pPr rtl="0"/>
            <a:r>
              <a:rPr lang="en-GB" sz="1200" b="0" i="0" kern="1200" noProof="0" dirty="0">
                <a:solidFill>
                  <a:schemeClr val="tx1"/>
                </a:solidFill>
                <a:effectLst/>
                <a:latin typeface="+mn-lt"/>
                <a:ea typeface="+mn-ea"/>
                <a:cs typeface="+mn-cs"/>
              </a:rPr>
              <a:t>You might think that this would yield terrible performance, and in some ways you’d be right. Whenever you add something to an immutable object, we need to create a new instance by copying the existing values and add the new value to it. This will certainly be both more memory intensive and more computationally challenging than mutating a single object.</a:t>
            </a:r>
          </a:p>
          <a:p>
            <a:pPr rtl="0"/>
            <a:endParaRPr lang="en-GB" sz="1200" b="0" i="0" kern="1200" noProof="0" dirty="0">
              <a:solidFill>
                <a:schemeClr val="tx1"/>
              </a:solidFill>
              <a:effectLst/>
              <a:latin typeface="+mn-lt"/>
              <a:ea typeface="+mn-ea"/>
              <a:cs typeface="+mn-cs"/>
            </a:endParaRPr>
          </a:p>
          <a:p>
            <a:pPr rtl="0"/>
            <a:r>
              <a:rPr lang="en-GB" sz="1200" b="0" i="0" kern="1200" noProof="0" dirty="0">
                <a:solidFill>
                  <a:schemeClr val="tx1"/>
                </a:solidFill>
                <a:effectLst/>
                <a:latin typeface="+mn-lt"/>
                <a:ea typeface="+mn-ea"/>
                <a:cs typeface="+mn-cs"/>
              </a:rPr>
              <a:t>Because immutable objects never change, they can be implemented using a strategy called “structural sharing”, which yields much less memory overhead than you might expect. There will still be an overhead compared to built-in arrays and objects, but it’ll be constant, and can typically be dwarfed by other benefits enabled by immutability. In practice, the use of immutable data will in many cases increase the overall performance of your app, even if certain operations in isolation become more expensive.</a:t>
            </a:r>
          </a:p>
          <a:p>
            <a:pPr rtl="0"/>
            <a:endParaRPr lang="en-GB" sz="1200" b="0" i="0" kern="1200" noProof="0" dirty="0">
              <a:solidFill>
                <a:schemeClr val="tx1"/>
              </a:solidFill>
              <a:effectLst/>
              <a:latin typeface="+mn-lt"/>
              <a:ea typeface="+mn-ea"/>
              <a:cs typeface="+mn-cs"/>
            </a:endParaRPr>
          </a:p>
          <a:p>
            <a:pPr rtl="0"/>
            <a:endParaRPr lang="en-GB" sz="1200" b="0" i="0" kern="1200" noProof="0" dirty="0">
              <a:solidFill>
                <a:schemeClr val="tx1"/>
              </a:solidFill>
              <a:effectLst/>
              <a:latin typeface="+mn-lt"/>
              <a:ea typeface="+mn-ea"/>
              <a:cs typeface="+mn-cs"/>
            </a:endParaRPr>
          </a:p>
          <a:p>
            <a:endParaRPr lang="en-GB" baseline="0"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108</a:t>
            </a:fld>
            <a:endParaRPr lang="es-ES_tradnl"/>
          </a:p>
        </p:txBody>
      </p:sp>
    </p:spTree>
    <p:extLst>
      <p:ext uri="{BB962C8B-B14F-4D97-AF65-F5344CB8AC3E}">
        <p14:creationId xmlns:p14="http://schemas.microsoft.com/office/powerpoint/2010/main" val="3968127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Here we can see how we are change the array in an immutable way. Removing the array is as simple as using again the function filter that will return a new created array without the value removed. We update </a:t>
            </a:r>
            <a:r>
              <a:rPr lang="en-GB" baseline="0" noProof="0" dirty="0" err="1"/>
              <a:t>this.passengers</a:t>
            </a:r>
            <a:r>
              <a:rPr lang="en-GB" baseline="0" noProof="0" dirty="0"/>
              <a:t> and that will spread to the child components.</a:t>
            </a:r>
          </a:p>
          <a:p>
            <a:endParaRPr lang="en-GB" baseline="0" noProof="0" dirty="0"/>
          </a:p>
          <a:p>
            <a:r>
              <a:rPr lang="en-GB" baseline="0" noProof="0" dirty="0"/>
              <a:t>For editing is almost the same, instead of using filter, we’ll use map, a function that will run a piece of logic for each item in the loop. In this case we’ll use </a:t>
            </a:r>
            <a:r>
              <a:rPr lang="en-GB" baseline="0" noProof="0" dirty="0" err="1"/>
              <a:t>Object.assign</a:t>
            </a:r>
            <a:r>
              <a:rPr lang="en-GB" baseline="0" noProof="0" dirty="0"/>
              <a:t> to create a new object and assign it to the value passenger, that will be included into the final array that will return. As the result here is not visual, we add a console.log to display the result.</a:t>
            </a:r>
          </a:p>
          <a:p>
            <a:endParaRPr lang="en-GB" baseline="0" noProof="0" dirty="0"/>
          </a:p>
          <a:p>
            <a:r>
              <a:rPr lang="en-GB" baseline="0" noProof="0" dirty="0"/>
              <a:t>Let’s see the result.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109</a:t>
            </a:fld>
            <a:endParaRPr lang="es-ES_tradnl"/>
          </a:p>
        </p:txBody>
      </p:sp>
    </p:spTree>
    <p:extLst>
      <p:ext uri="{BB962C8B-B14F-4D97-AF65-F5344CB8AC3E}">
        <p14:creationId xmlns:p14="http://schemas.microsoft.com/office/powerpoint/2010/main" val="19400386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110</a:t>
            </a:fld>
            <a:endParaRPr lang="es-ES_tradnl"/>
          </a:p>
        </p:txBody>
      </p:sp>
    </p:spTree>
    <p:extLst>
      <p:ext uri="{BB962C8B-B14F-4D97-AF65-F5344CB8AC3E}">
        <p14:creationId xmlns:p14="http://schemas.microsoft.com/office/powerpoint/2010/main" val="5069125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111</a:t>
            </a:fld>
            <a:endParaRPr lang="es-ES_tradnl"/>
          </a:p>
        </p:txBody>
      </p:sp>
    </p:spTree>
    <p:extLst>
      <p:ext uri="{BB962C8B-B14F-4D97-AF65-F5344CB8AC3E}">
        <p14:creationId xmlns:p14="http://schemas.microsoft.com/office/powerpoint/2010/main" val="14879514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112</a:t>
            </a:fld>
            <a:endParaRPr lang="es-ES_tradnl"/>
          </a:p>
        </p:txBody>
      </p:sp>
    </p:spTree>
    <p:extLst>
      <p:ext uri="{BB962C8B-B14F-4D97-AF65-F5344CB8AC3E}">
        <p14:creationId xmlns:p14="http://schemas.microsoft.com/office/powerpoint/2010/main" val="942477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service is basically</a:t>
            </a:r>
            <a:r>
              <a:rPr lang="en-GB" baseline="0" noProof="0" dirty="0"/>
              <a:t> our data layer. How do we get data into a component? A service will be the way to get and format the data in order to pass it in to a component. We can also use them to perform some particular logic non-component related or even listening internal events on the app, so we can then catch the message, format it and send it to the component.</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a:t>
            </a:fld>
            <a:endParaRPr lang="es-ES_tradnl"/>
          </a:p>
        </p:txBody>
      </p:sp>
    </p:spTree>
    <p:extLst>
      <p:ext uri="{BB962C8B-B14F-4D97-AF65-F5344CB8AC3E}">
        <p14:creationId xmlns:p14="http://schemas.microsoft.com/office/powerpoint/2010/main" val="320450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113</a:t>
            </a:fld>
            <a:endParaRPr lang="es-ES_tradnl"/>
          </a:p>
        </p:txBody>
      </p:sp>
    </p:spTree>
    <p:extLst>
      <p:ext uri="{BB962C8B-B14F-4D97-AF65-F5344CB8AC3E}">
        <p14:creationId xmlns:p14="http://schemas.microsoft.com/office/powerpoint/2010/main" val="3570637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114</a:t>
            </a:fld>
            <a:endParaRPr lang="es-ES_tradnl"/>
          </a:p>
        </p:txBody>
      </p:sp>
    </p:spTree>
    <p:extLst>
      <p:ext uri="{BB962C8B-B14F-4D97-AF65-F5344CB8AC3E}">
        <p14:creationId xmlns:p14="http://schemas.microsoft.com/office/powerpoint/2010/main" val="16717800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115</a:t>
            </a:fld>
            <a:endParaRPr lang="es-ES_tradnl"/>
          </a:p>
        </p:txBody>
      </p:sp>
    </p:spTree>
    <p:extLst>
      <p:ext uri="{BB962C8B-B14F-4D97-AF65-F5344CB8AC3E}">
        <p14:creationId xmlns:p14="http://schemas.microsoft.com/office/powerpoint/2010/main" val="9382545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116</a:t>
            </a:fld>
            <a:endParaRPr lang="es-ES_tradnl"/>
          </a:p>
        </p:txBody>
      </p:sp>
    </p:spTree>
    <p:extLst>
      <p:ext uri="{BB962C8B-B14F-4D97-AF65-F5344CB8AC3E}">
        <p14:creationId xmlns:p14="http://schemas.microsoft.com/office/powerpoint/2010/main" val="7916822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117</a:t>
            </a:fld>
            <a:endParaRPr lang="es-ES_tradnl"/>
          </a:p>
        </p:txBody>
      </p:sp>
    </p:spTree>
    <p:extLst>
      <p:ext uri="{BB962C8B-B14F-4D97-AF65-F5344CB8AC3E}">
        <p14:creationId xmlns:p14="http://schemas.microsoft.com/office/powerpoint/2010/main" val="13111614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Now we’re going to learn how to load some live data. For now what we’re doing is referencing a static array. Let’s start changing that so we start calling an API to fetch our data.</a:t>
            </a:r>
          </a:p>
          <a:p>
            <a:endParaRPr lang="en-GB" baseline="0" noProof="0" dirty="0"/>
          </a:p>
          <a:p>
            <a:r>
              <a:rPr lang="en-GB" baseline="0" noProof="0" dirty="0"/>
              <a:t>First of all, we need to create a service. As we explained at the beginning of the course, services will be responsible for fetching data and pass it to the components (among other responsibilities)</a:t>
            </a:r>
          </a:p>
          <a:p>
            <a:endParaRPr lang="en-GB" baseline="0" noProof="0" dirty="0"/>
          </a:p>
          <a:p>
            <a:r>
              <a:rPr lang="en-GB" baseline="0" noProof="0" dirty="0"/>
              <a:t>We create a file called “passenger-</a:t>
            </a:r>
            <a:r>
              <a:rPr lang="en-GB" baseline="0" noProof="0" dirty="0" err="1"/>
              <a:t>dashboard.service.ts</a:t>
            </a:r>
            <a:r>
              <a:rPr lang="en-GB" baseline="0" noProof="0" dirty="0"/>
              <a:t>” and we leave it at the same level of our ”passenger-</a:t>
            </a:r>
            <a:r>
              <a:rPr lang="en-GB" baseline="0" noProof="0" dirty="0" err="1"/>
              <a:t>dashboard.module.ts</a:t>
            </a:r>
            <a:r>
              <a:rPr lang="en-GB" baseline="0" noProof="0" dirty="0"/>
              <a:t>”</a:t>
            </a:r>
          </a:p>
          <a:p>
            <a:endParaRPr lang="en-GB" baseline="0" noProof="0" dirty="0"/>
          </a:p>
          <a:p>
            <a:r>
              <a:rPr lang="en-GB" baseline="0" noProof="0" dirty="0"/>
              <a:t>We will create a method to fetch the data, for now we’ll only copy the passengers array from our </a:t>
            </a:r>
            <a:r>
              <a:rPr lang="en-GB" baseline="0" noProof="0" dirty="0" err="1"/>
              <a:t>PassengerDashboardComponent</a:t>
            </a:r>
            <a:r>
              <a:rPr lang="en-GB" baseline="0" noProof="0" dirty="0"/>
              <a:t> and past it to a new method called </a:t>
            </a:r>
            <a:r>
              <a:rPr lang="en-GB" baseline="0" noProof="0" dirty="0" err="1"/>
              <a:t>getPassengers</a:t>
            </a:r>
            <a:r>
              <a:rPr lang="en-GB" baseline="0" noProof="0" dirty="0"/>
              <a:t> that will synchronously return the same data. We type the result as an array of Passengers and for that, we import the interface. In a few moments we’ll change this method to be asynchronous but for now, let’s leave it like this.</a:t>
            </a:r>
          </a:p>
          <a:p>
            <a:endParaRPr lang="en-GB" baseline="0" noProof="0" dirty="0"/>
          </a:p>
          <a:p>
            <a:r>
              <a:rPr lang="en-GB" baseline="0" noProof="0" dirty="0"/>
              <a:t>The idea here is to create a data layer for our component.</a:t>
            </a:r>
          </a:p>
          <a:p>
            <a:endParaRPr lang="en-GB" baseline="0"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118</a:t>
            </a:fld>
            <a:endParaRPr lang="es-ES_tradnl"/>
          </a:p>
        </p:txBody>
      </p:sp>
    </p:spTree>
    <p:extLst>
      <p:ext uri="{BB962C8B-B14F-4D97-AF65-F5344CB8AC3E}">
        <p14:creationId xmlns:p14="http://schemas.microsoft.com/office/powerpoint/2010/main" val="2050926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Now we need to import this service into our passenger-</a:t>
            </a:r>
            <a:r>
              <a:rPr lang="en-GB" baseline="0" noProof="0" dirty="0" err="1"/>
              <a:t>dashboard.module.ts</a:t>
            </a:r>
            <a:r>
              <a:rPr lang="en-GB" baseline="0" noProof="0" dirty="0"/>
              <a:t> file and add it to our @</a:t>
            </a:r>
            <a:r>
              <a:rPr lang="en-GB" baseline="0" noProof="0" dirty="0" err="1"/>
              <a:t>NgModule</a:t>
            </a:r>
            <a:r>
              <a:rPr lang="en-GB" baseline="0" noProof="0" dirty="0"/>
              <a:t>. For that we’re going to use a new property called providers. We’ll explain this deeply in the next slide where we will introduce the Dependency Injection concept.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119</a:t>
            </a:fld>
            <a:endParaRPr lang="es-ES_tradnl"/>
          </a:p>
        </p:txBody>
      </p:sp>
    </p:spTree>
    <p:extLst>
      <p:ext uri="{BB962C8B-B14F-4D97-AF65-F5344CB8AC3E}">
        <p14:creationId xmlns:p14="http://schemas.microsoft.com/office/powerpoint/2010/main" val="9627695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What we can see here is we are importing again the new service into our component and then, we’re injecting it in the constructor so we can finally use it inside our </a:t>
            </a:r>
            <a:r>
              <a:rPr lang="en-GB" baseline="0" noProof="0" dirty="0" err="1"/>
              <a:t>onInit</a:t>
            </a:r>
            <a:r>
              <a:rPr lang="en-GB" baseline="0" noProof="0" dirty="0"/>
              <a:t> method.</a:t>
            </a:r>
          </a:p>
          <a:p>
            <a:endParaRPr lang="en-GB" baseline="0" noProof="0" dirty="0"/>
          </a:p>
          <a:p>
            <a:r>
              <a:rPr lang="en-GB" baseline="0" noProof="0" dirty="0"/>
              <a:t>What we are doing in the constructor is what we called Dependency Injection, basically we’re injecting a dependency to the component, in this case from a service. That means that the component won’t be able to work properly without the service. </a:t>
            </a:r>
          </a:p>
          <a:p>
            <a:endParaRPr lang="en-GB" baseline="0" noProof="0" dirty="0"/>
          </a:p>
          <a:p>
            <a:r>
              <a:rPr lang="en-GB" baseline="0" noProof="0" dirty="0"/>
              <a:t>At line 18 we can see: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noProof="0" dirty="0">
                <a:solidFill>
                  <a:schemeClr val="tx1"/>
                </a:solidFill>
                <a:effectLst/>
                <a:latin typeface="+mn-lt"/>
                <a:ea typeface="+mn-ea"/>
                <a:cs typeface="+mn-cs"/>
              </a:rPr>
              <a:t>constructor(private </a:t>
            </a:r>
            <a:r>
              <a:rPr lang="en-GB" sz="1200" b="0" kern="1200" noProof="0" dirty="0" err="1">
                <a:solidFill>
                  <a:schemeClr val="tx1"/>
                </a:solidFill>
                <a:effectLst/>
                <a:latin typeface="+mn-lt"/>
                <a:ea typeface="+mn-ea"/>
                <a:cs typeface="+mn-cs"/>
              </a:rPr>
              <a:t>passengerService</a:t>
            </a:r>
            <a:r>
              <a:rPr lang="en-GB" sz="1200" b="0" kern="1200" noProof="0" dirty="0">
                <a:solidFill>
                  <a:schemeClr val="tx1"/>
                </a:solidFill>
                <a:effectLst/>
                <a:latin typeface="+mn-lt"/>
                <a:ea typeface="+mn-ea"/>
                <a:cs typeface="+mn-cs"/>
              </a:rPr>
              <a:t>: </a:t>
            </a:r>
            <a:r>
              <a:rPr lang="en-GB" sz="1200" b="0" kern="1200" noProof="0" dirty="0" err="1">
                <a:solidFill>
                  <a:schemeClr val="tx1"/>
                </a:solidFill>
                <a:effectLst/>
                <a:latin typeface="+mn-lt"/>
                <a:ea typeface="+mn-ea"/>
                <a:cs typeface="+mn-cs"/>
              </a:rPr>
              <a:t>PassengerDashboardService</a:t>
            </a:r>
            <a:r>
              <a:rPr lang="en-GB" sz="1200" b="0" kern="1200" noProof="0" dirty="0">
                <a:solidFill>
                  <a:schemeClr val="tx1"/>
                </a:solidFill>
                <a:effectLst/>
                <a:latin typeface="+mn-lt"/>
                <a:ea typeface="+mn-ea"/>
                <a:cs typeface="+mn-cs"/>
              </a:rPr>
              <a:t>) {}</a:t>
            </a:r>
          </a:p>
          <a:p>
            <a:endParaRPr lang="en-GB" baseline="0" noProof="0" dirty="0"/>
          </a:p>
          <a:p>
            <a:r>
              <a:rPr lang="en-GB" baseline="0" noProof="0" dirty="0"/>
              <a:t>This is a </a:t>
            </a:r>
            <a:r>
              <a:rPr lang="en-GB" baseline="0" noProof="0" dirty="0" err="1"/>
              <a:t>TypeScript</a:t>
            </a:r>
            <a:r>
              <a:rPr lang="en-GB" baseline="0" noProof="0" dirty="0"/>
              <a:t> equivalent to </a:t>
            </a:r>
          </a:p>
          <a:p>
            <a:endParaRPr lang="en-GB" baseline="0" noProof="0" dirty="0"/>
          </a:p>
          <a:p>
            <a:r>
              <a:rPr lang="en-GB" sz="1200" b="0" kern="1200" noProof="0" dirty="0">
                <a:solidFill>
                  <a:schemeClr val="tx1"/>
                </a:solidFill>
                <a:effectLst/>
                <a:latin typeface="+mn-lt"/>
                <a:ea typeface="+mn-ea"/>
                <a:cs typeface="+mn-cs"/>
              </a:rPr>
              <a:t>private </a:t>
            </a:r>
            <a:r>
              <a:rPr lang="en-GB" sz="1200" b="0" kern="1200" noProof="0" dirty="0" err="1">
                <a:solidFill>
                  <a:schemeClr val="tx1"/>
                </a:solidFill>
                <a:effectLst/>
                <a:latin typeface="+mn-lt"/>
                <a:ea typeface="+mn-ea"/>
                <a:cs typeface="+mn-cs"/>
              </a:rPr>
              <a:t>passengerService</a:t>
            </a:r>
            <a:r>
              <a:rPr lang="en-GB" sz="1200" b="0" kern="1200" noProof="0" dirty="0">
                <a:solidFill>
                  <a:schemeClr val="tx1"/>
                </a:solidFill>
                <a:effectLst/>
                <a:latin typeface="+mn-lt"/>
                <a:ea typeface="+mn-ea"/>
                <a:cs typeface="+mn-cs"/>
              </a:rPr>
              <a:t>;</a:t>
            </a:r>
            <a:endParaRPr lang="en-GB"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noProof="0" dirty="0">
                <a:solidFill>
                  <a:schemeClr val="tx1"/>
                </a:solidFill>
                <a:effectLst/>
                <a:latin typeface="+mn-lt"/>
                <a:ea typeface="+mn-ea"/>
                <a:cs typeface="+mn-cs"/>
              </a:rPr>
              <a:t>constructor(</a:t>
            </a:r>
            <a:r>
              <a:rPr lang="en-GB" sz="1200" b="0" kern="1200" noProof="0" dirty="0" err="1">
                <a:solidFill>
                  <a:schemeClr val="tx1"/>
                </a:solidFill>
                <a:effectLst/>
                <a:latin typeface="+mn-lt"/>
                <a:ea typeface="+mn-ea"/>
                <a:cs typeface="+mn-cs"/>
              </a:rPr>
              <a:t>PassengerDashboardService</a:t>
            </a:r>
            <a:r>
              <a:rPr lang="en-GB" sz="1200" b="0" kern="1200" noProof="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noProof="0" dirty="0">
                <a:solidFill>
                  <a:schemeClr val="tx1"/>
                </a:solidFill>
                <a:effectLst/>
                <a:latin typeface="+mn-lt"/>
                <a:ea typeface="+mn-ea"/>
                <a:cs typeface="+mn-cs"/>
              </a:rPr>
              <a:t>  this. </a:t>
            </a:r>
            <a:r>
              <a:rPr lang="en-GB" sz="1200" b="0" kern="1200" noProof="0" dirty="0" err="1">
                <a:solidFill>
                  <a:schemeClr val="tx1"/>
                </a:solidFill>
                <a:effectLst/>
                <a:latin typeface="+mn-lt"/>
                <a:ea typeface="+mn-ea"/>
                <a:cs typeface="+mn-cs"/>
              </a:rPr>
              <a:t>passengerService</a:t>
            </a:r>
            <a:r>
              <a:rPr lang="en-GB" sz="1200" b="0" kern="1200" noProof="0" dirty="0">
                <a:solidFill>
                  <a:schemeClr val="tx1"/>
                </a:solidFill>
                <a:effectLst/>
                <a:latin typeface="+mn-lt"/>
                <a:ea typeface="+mn-ea"/>
                <a:cs typeface="+mn-cs"/>
              </a:rPr>
              <a:t> = </a:t>
            </a:r>
            <a:r>
              <a:rPr lang="en-GB" sz="1200" b="0" kern="1200" noProof="0" dirty="0" err="1">
                <a:solidFill>
                  <a:schemeClr val="tx1"/>
                </a:solidFill>
                <a:effectLst/>
                <a:latin typeface="+mn-lt"/>
                <a:ea typeface="+mn-ea"/>
                <a:cs typeface="+mn-cs"/>
              </a:rPr>
              <a:t>PassengerDashboardService</a:t>
            </a:r>
            <a:r>
              <a:rPr lang="en-GB" sz="1200" b="0" kern="1200" noProof="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noProof="0" dirty="0">
                <a:solidFill>
                  <a:schemeClr val="tx1"/>
                </a:solidFill>
                <a:effectLst/>
                <a:latin typeface="+mn-lt"/>
                <a:ea typeface="+mn-ea"/>
                <a:cs typeface="+mn-cs"/>
              </a:rPr>
              <a:t>}</a:t>
            </a:r>
          </a:p>
          <a:p>
            <a:endParaRPr lang="en-GB" baseline="0" noProof="0" dirty="0"/>
          </a:p>
          <a:p>
            <a:r>
              <a:rPr lang="en-GB" baseline="0" noProof="0" dirty="0"/>
              <a:t>Without many details, this is how it works. We declare the providers we’re going to use along the Component in our Module, this will create a list of providers or injectors that will inject services into components when asked. If the injector does not exist because it’s the first time we call it, it will go and look for it, otherwise, it will use it.</a:t>
            </a:r>
          </a:p>
          <a:p>
            <a:endParaRPr lang="en-GB" baseline="0" noProof="0" dirty="0"/>
          </a:p>
          <a:p>
            <a:r>
              <a:rPr lang="en-GB" baseline="0" noProof="0" dirty="0"/>
              <a:t>Then, we have to inject the services into our components as we’ve seen before and Angular will go to it’s list of providers and look for the proper injector to add the code into the class.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120</a:t>
            </a:fld>
            <a:endParaRPr lang="es-ES_tradnl"/>
          </a:p>
        </p:txBody>
      </p:sp>
    </p:spTree>
    <p:extLst>
      <p:ext uri="{BB962C8B-B14F-4D97-AF65-F5344CB8AC3E}">
        <p14:creationId xmlns:p14="http://schemas.microsoft.com/office/powerpoint/2010/main" val="3676305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We need to change the </a:t>
            </a:r>
            <a:r>
              <a:rPr lang="en-GB" baseline="0" noProof="0" dirty="0" err="1"/>
              <a:t>getPassengers</a:t>
            </a:r>
            <a:r>
              <a:rPr lang="en-GB" baseline="0" noProof="0" dirty="0"/>
              <a:t> method to fetch data from an API through an http request. For that we need to slightly change our service. First we need to import into our Module a new module called </a:t>
            </a:r>
            <a:r>
              <a:rPr lang="en-GB" baseline="0" noProof="0" dirty="0" err="1"/>
              <a:t>HttpClientModule</a:t>
            </a:r>
            <a:r>
              <a:rPr lang="en-GB" baseline="0" noProof="0" dirty="0"/>
              <a:t> that will provide all the code needed to perform http requests.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121</a:t>
            </a:fld>
            <a:endParaRPr lang="es-ES_tradnl"/>
          </a:p>
        </p:txBody>
      </p:sp>
    </p:spTree>
    <p:extLst>
      <p:ext uri="{BB962C8B-B14F-4D97-AF65-F5344CB8AC3E}">
        <p14:creationId xmlns:p14="http://schemas.microsoft.com/office/powerpoint/2010/main" val="2082363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Here we import a new class called Http that will allow us to perform http requests but in order to use it, we need to inject it into our service class. Note that in this case we’re using the decorator @Injectable. We’re telling Angular that we can inject things into the class constructor.</a:t>
            </a:r>
          </a:p>
          <a:p>
            <a:endParaRPr lang="en-GB" baseline="0" noProof="0" dirty="0"/>
          </a:p>
          <a:p>
            <a:r>
              <a:rPr lang="en-GB" baseline="0" noProof="0" dirty="0"/>
              <a:t>It might be a good practice to mark all services as Injectable even if we’re not going to inject anything.</a:t>
            </a:r>
          </a:p>
          <a:p>
            <a:endParaRPr lang="en-GB" baseline="0" noProof="0" dirty="0"/>
          </a:p>
          <a:p>
            <a:r>
              <a:rPr lang="en-GB" baseline="0" noProof="0" dirty="0"/>
              <a:t>Please note that we do not have to mark our Component as @Injectable because by default, all @Components and @Directives are injectable.</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122</a:t>
            </a:fld>
            <a:endParaRPr lang="es-ES_tradnl"/>
          </a:p>
        </p:txBody>
      </p:sp>
    </p:spTree>
    <p:extLst>
      <p:ext uri="{BB962C8B-B14F-4D97-AF65-F5344CB8AC3E}">
        <p14:creationId xmlns:p14="http://schemas.microsoft.com/office/powerpoint/2010/main" val="203901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a:t>
            </a:r>
            <a:r>
              <a:rPr lang="en-GB" baseline="0" noProof="0" dirty="0"/>
              <a:t> on the tree we can see a service that it’s bound to a component. </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14</a:t>
            </a:fld>
            <a:endParaRPr lang="es-ES_tradnl"/>
          </a:p>
        </p:txBody>
      </p:sp>
    </p:spTree>
    <p:extLst>
      <p:ext uri="{BB962C8B-B14F-4D97-AF65-F5344CB8AC3E}">
        <p14:creationId xmlns:p14="http://schemas.microsoft.com/office/powerpoint/2010/main" val="12819319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Now we’re going to finally called an http server to fetch our data but the problem now is, we do not have a server implemented. Luckily for us, we have many options available to work around this situation. What we’re going to use is a </a:t>
            </a:r>
            <a:r>
              <a:rPr lang="en-GB" baseline="0" noProof="0" dirty="0" err="1"/>
              <a:t>npm</a:t>
            </a:r>
            <a:r>
              <a:rPr lang="en-GB" baseline="0" noProof="0" dirty="0"/>
              <a:t> module called </a:t>
            </a:r>
            <a:r>
              <a:rPr lang="en-GB" baseline="0" noProof="0" dirty="0" err="1"/>
              <a:t>json</a:t>
            </a:r>
            <a:r>
              <a:rPr lang="en-GB" baseline="0" noProof="0" dirty="0"/>
              <a:t>-server. This module will create an http server from a .</a:t>
            </a:r>
            <a:r>
              <a:rPr lang="en-GB" baseline="0" noProof="0" dirty="0" err="1"/>
              <a:t>json</a:t>
            </a:r>
            <a:r>
              <a:rPr lang="en-GB" baseline="0" noProof="0" dirty="0"/>
              <a:t> file. So let’s quickly see how can we install it in our system.</a:t>
            </a:r>
          </a:p>
          <a:p>
            <a:endParaRPr lang="en-GB" baseline="0"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123</a:t>
            </a:fld>
            <a:endParaRPr lang="es-ES_tradnl"/>
          </a:p>
        </p:txBody>
      </p:sp>
    </p:spTree>
    <p:extLst>
      <p:ext uri="{BB962C8B-B14F-4D97-AF65-F5344CB8AC3E}">
        <p14:creationId xmlns:p14="http://schemas.microsoft.com/office/powerpoint/2010/main" val="15159968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baseline="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124</a:t>
            </a:fld>
            <a:endParaRPr lang="es-ES_tradnl"/>
          </a:p>
        </p:txBody>
      </p:sp>
    </p:spTree>
    <p:extLst>
      <p:ext uri="{BB962C8B-B14F-4D97-AF65-F5344CB8AC3E}">
        <p14:creationId xmlns:p14="http://schemas.microsoft.com/office/powerpoint/2010/main" val="1673781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Now we have to move the array we’re returning in our </a:t>
            </a:r>
            <a:r>
              <a:rPr lang="en-GB" baseline="0" noProof="0" dirty="0" err="1"/>
              <a:t>getPassengers</a:t>
            </a:r>
            <a:r>
              <a:rPr lang="en-GB" baseline="0" noProof="0" dirty="0"/>
              <a:t>() function to the </a:t>
            </a:r>
            <a:r>
              <a:rPr lang="en-GB" baseline="0" noProof="0" dirty="0" err="1"/>
              <a:t>db.json</a:t>
            </a:r>
            <a:r>
              <a:rPr lang="en-GB" baseline="0" noProof="0" dirty="0"/>
              <a:t> file. The result should be something like this.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125</a:t>
            </a:fld>
            <a:endParaRPr lang="es-ES_tradnl"/>
          </a:p>
        </p:txBody>
      </p:sp>
    </p:spTree>
    <p:extLst>
      <p:ext uri="{BB962C8B-B14F-4D97-AF65-F5344CB8AC3E}">
        <p14:creationId xmlns:p14="http://schemas.microsoft.com/office/powerpoint/2010/main" val="7042164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Finally, we’re going to use our environments variables to store the </a:t>
            </a:r>
            <a:r>
              <a:rPr lang="en-GB" baseline="0" noProof="0" dirty="0" err="1"/>
              <a:t>url</a:t>
            </a:r>
            <a:r>
              <a:rPr lang="en-GB" baseline="0" noProof="0" dirty="0"/>
              <a:t> of our new server, as we would do with a real server. For now, we’re going to add it just to the </a:t>
            </a:r>
            <a:r>
              <a:rPr lang="en-GB" baseline="0" noProof="0" dirty="0" err="1"/>
              <a:t>environment.ts</a:t>
            </a:r>
            <a:r>
              <a:rPr lang="en-GB" baseline="0" noProof="0" dirty="0"/>
              <a:t> file, we would need another property for this in our </a:t>
            </a:r>
            <a:r>
              <a:rPr lang="en-GB" baseline="0" noProof="0" dirty="0" err="1"/>
              <a:t>environment.prod.ts</a:t>
            </a:r>
            <a:r>
              <a:rPr lang="en-GB" baseline="0" noProof="0" dirty="0"/>
              <a:t> file</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126</a:t>
            </a:fld>
            <a:endParaRPr lang="es-ES_tradnl"/>
          </a:p>
        </p:txBody>
      </p:sp>
    </p:spTree>
    <p:extLst>
      <p:ext uri="{BB962C8B-B14F-4D97-AF65-F5344CB8AC3E}">
        <p14:creationId xmlns:p14="http://schemas.microsoft.com/office/powerpoint/2010/main" val="761621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Let’s implement now http calls from our service. We can clearly see some changes, there are more imports at the beginning of the file but the class it’s clearly smaller than before.</a:t>
            </a:r>
          </a:p>
          <a:p>
            <a:endParaRPr lang="en-GB" baseline="0" noProof="0" dirty="0"/>
          </a:p>
          <a:p>
            <a:r>
              <a:rPr lang="en-GB" baseline="0" noProof="0" dirty="0"/>
              <a:t>We have imported the environment file and created a constant called PASSENGER_API that we will use to call our backend</a:t>
            </a:r>
          </a:p>
          <a:p>
            <a:endParaRPr lang="en-GB" baseline="0" noProof="0" dirty="0"/>
          </a:p>
          <a:p>
            <a:r>
              <a:rPr lang="en-GB" baseline="0" noProof="0" dirty="0"/>
              <a:t>We have imported the class Observable from the </a:t>
            </a:r>
            <a:r>
              <a:rPr lang="en-GB" baseline="0" noProof="0" dirty="0" err="1"/>
              <a:t>rxjs</a:t>
            </a:r>
            <a:r>
              <a:rPr lang="en-GB" baseline="0" noProof="0" dirty="0"/>
              <a:t> class. This is because http returns an object of type Observable, we had to import that new object and change the type of the response in our method </a:t>
            </a:r>
            <a:r>
              <a:rPr lang="en-GB" baseline="0" noProof="0" dirty="0" err="1"/>
              <a:t>getPassengers</a:t>
            </a:r>
            <a:r>
              <a:rPr lang="en-GB" baseline="0" noProof="0" dirty="0"/>
              <a:t>. Then, convert the result to a </a:t>
            </a:r>
            <a:r>
              <a:rPr lang="en-GB" baseline="0" noProof="0" dirty="0" err="1"/>
              <a:t>json</a:t>
            </a:r>
            <a:r>
              <a:rPr lang="en-GB" baseline="0" noProof="0" dirty="0"/>
              <a:t> object. Automatically is mapped to Observable JSON value.</a:t>
            </a:r>
          </a:p>
          <a:p>
            <a:endParaRPr lang="en-GB" baseline="0"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127</a:t>
            </a:fld>
            <a:endParaRPr lang="es-ES_tradnl"/>
          </a:p>
        </p:txBody>
      </p:sp>
    </p:spTree>
    <p:extLst>
      <p:ext uri="{BB962C8B-B14F-4D97-AF65-F5344CB8AC3E}">
        <p14:creationId xmlns:p14="http://schemas.microsoft.com/office/powerpoint/2010/main" val="9493818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We’ve also change the way we were calling the </a:t>
            </a:r>
            <a:r>
              <a:rPr lang="en-GB" baseline="0" noProof="0" dirty="0" err="1"/>
              <a:t>getPassengers</a:t>
            </a:r>
            <a:r>
              <a:rPr lang="en-GB" baseline="0" noProof="0" dirty="0"/>
              <a:t> method. As this is now an asynchronous function, we can not expect to handle the result as we did before, instead we need to subscribe to the result and handle the data when the subscribe function is called. Basically the Observable performs an action that does not end at that moment, when it gets the results, it calls the method subscribe so we can handle the data again.</a:t>
            </a:r>
          </a:p>
          <a:p>
            <a:endParaRPr lang="en-GB" baseline="0" noProof="0" dirty="0"/>
          </a:p>
          <a:p>
            <a:r>
              <a:rPr lang="en-GB" baseline="0" noProof="0" dirty="0"/>
              <a:t>Now we can see there is an error in the console. This is why we previously learnt to use safe navigation operation because when we make asynchronous requests, things that we reference in our template might not be available. We need to change the passenger-count template to use the safe navigation operator.</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128</a:t>
            </a:fld>
            <a:endParaRPr lang="es-ES_tradnl"/>
          </a:p>
        </p:txBody>
      </p:sp>
    </p:spTree>
    <p:extLst>
      <p:ext uri="{BB962C8B-B14F-4D97-AF65-F5344CB8AC3E}">
        <p14:creationId xmlns:p14="http://schemas.microsoft.com/office/powerpoint/2010/main" val="18793342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Let’s now implement two more methods, put and delete.</a:t>
            </a:r>
          </a:p>
          <a:p>
            <a:endParaRPr lang="en-GB" baseline="0" noProof="0" dirty="0"/>
          </a:p>
          <a:p>
            <a:r>
              <a:rPr lang="en-GB" baseline="0" noProof="0" dirty="0"/>
              <a:t>For that, we’re going to create 2 new methods called </a:t>
            </a:r>
            <a:r>
              <a:rPr lang="en-GB" baseline="0" noProof="0" dirty="0" err="1"/>
              <a:t>updatePassenger</a:t>
            </a:r>
            <a:r>
              <a:rPr lang="en-GB" baseline="0" noProof="0" dirty="0"/>
              <a:t> and </a:t>
            </a:r>
            <a:r>
              <a:rPr lang="en-GB" baseline="0" noProof="0" dirty="0" err="1"/>
              <a:t>removePassenger</a:t>
            </a:r>
            <a:r>
              <a:rPr lang="en-GB" baseline="0" noProof="0" dirty="0"/>
              <a:t>. Both will call the API and we will use </a:t>
            </a:r>
            <a:r>
              <a:rPr lang="en-GB" baseline="0" noProof="0" dirty="0" err="1"/>
              <a:t>http.put</a:t>
            </a:r>
            <a:r>
              <a:rPr lang="en-GB" baseline="0" noProof="0" dirty="0"/>
              <a:t> and </a:t>
            </a:r>
            <a:r>
              <a:rPr lang="en-GB" baseline="0" noProof="0" dirty="0" err="1"/>
              <a:t>http.delete</a:t>
            </a:r>
            <a:r>
              <a:rPr lang="en-GB" baseline="0" noProof="0" dirty="0"/>
              <a:t>. Please nota that the </a:t>
            </a:r>
            <a:r>
              <a:rPr lang="en-GB" baseline="0" noProof="0" dirty="0" err="1"/>
              <a:t>http.put</a:t>
            </a:r>
            <a:r>
              <a:rPr lang="en-GB" baseline="0" noProof="0" dirty="0"/>
              <a:t> function requires a second parameter, which is in fact the object we want to update. Please also note that we are using the same URL than before but concatenating the passenger.id. Finally in both cases, the type of the result will be a Passenger and not a Passenger[].</a:t>
            </a:r>
          </a:p>
          <a:p>
            <a:endParaRPr lang="en-GB" baseline="0" noProof="0" dirty="0"/>
          </a:p>
          <a:p>
            <a:r>
              <a:rPr lang="en-GB" baseline="0" noProof="0" dirty="0"/>
              <a:t>The rest of the code is the exact same syntax we use in our </a:t>
            </a:r>
            <a:r>
              <a:rPr lang="en-GB" baseline="0" noProof="0" dirty="0" err="1"/>
              <a:t>getPassenger</a:t>
            </a:r>
            <a:r>
              <a:rPr lang="en-GB" baseline="0" noProof="0" dirty="0"/>
              <a:t> method. We use an Observable, we map over the result to convert it to a </a:t>
            </a:r>
            <a:r>
              <a:rPr lang="en-GB" baseline="0" noProof="0" dirty="0" err="1"/>
              <a:t>json</a:t>
            </a:r>
            <a:r>
              <a:rPr lang="en-GB" baseline="0" noProof="0" dirty="0"/>
              <a:t> object and return it to whoever is subscribed to the Observable, in this case, the component.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129</a:t>
            </a:fld>
            <a:endParaRPr lang="es-ES_tradnl"/>
          </a:p>
        </p:txBody>
      </p:sp>
    </p:spTree>
    <p:extLst>
      <p:ext uri="{BB962C8B-B14F-4D97-AF65-F5344CB8AC3E}">
        <p14:creationId xmlns:p14="http://schemas.microsoft.com/office/powerpoint/2010/main" val="5815012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Finally we will implement the logic in our component.</a:t>
            </a:r>
          </a:p>
          <a:p>
            <a:endParaRPr lang="en-GB" baseline="0" noProof="0" dirty="0"/>
          </a:p>
          <a:p>
            <a:r>
              <a:rPr lang="en-GB" baseline="0" noProof="0" dirty="0"/>
              <a:t>Please note that after doing our tests, the </a:t>
            </a:r>
            <a:r>
              <a:rPr lang="en-GB" baseline="0" noProof="0" dirty="0" err="1"/>
              <a:t>db.json</a:t>
            </a:r>
            <a:r>
              <a:rPr lang="en-GB" baseline="0" noProof="0" dirty="0"/>
              <a:t> file will be changed. Our recommendation is to backup the file before start testing your new code. To do so you have 2 options, manually copy the </a:t>
            </a:r>
            <a:r>
              <a:rPr lang="en-GB" baseline="0" noProof="0" dirty="0" err="1"/>
              <a:t>json</a:t>
            </a:r>
            <a:r>
              <a:rPr lang="en-GB" baseline="0" noProof="0" dirty="0"/>
              <a:t> file or go to the terminal where your </a:t>
            </a:r>
            <a:r>
              <a:rPr lang="en-GB" baseline="0" noProof="0" dirty="0" err="1"/>
              <a:t>json</a:t>
            </a:r>
            <a:r>
              <a:rPr lang="en-GB" baseline="0" noProof="0" dirty="0"/>
              <a:t>-server is up and running and press ‘s’ and hit ’enter’, this will create a backup of your file.</a:t>
            </a:r>
          </a:p>
          <a:p>
            <a:endParaRPr lang="en-GB" baseline="0" noProof="0" dirty="0"/>
          </a:p>
          <a:p>
            <a:r>
              <a:rPr lang="en-GB" baseline="0" noProof="0" dirty="0"/>
              <a:t>Now if we check out the code, we’ll see the same syntax is repeated. We call our service method and subscribe to the observable. When the observable sends the data, we perform the exact same logic we had before. The only difference is that now, we need to wait the result of the http request, which will be done asynchronously.</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130</a:t>
            </a:fld>
            <a:endParaRPr lang="es-ES_tradnl"/>
          </a:p>
        </p:txBody>
      </p:sp>
    </p:spTree>
    <p:extLst>
      <p:ext uri="{BB962C8B-B14F-4D97-AF65-F5344CB8AC3E}">
        <p14:creationId xmlns:p14="http://schemas.microsoft.com/office/powerpoint/2010/main" val="4796551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Right now we’re working with a simple server but in real life, we’ll probably need to change the http request headers in order to specify a Content-type or add a new header for Authentication. We are going to show how to do this in our code although if we really need to change the headers, it will probably be a better idea to create a service that performs these actions and warp the http requests, instead of doing it on each method, as we show in this example.</a:t>
            </a:r>
          </a:p>
          <a:p>
            <a:endParaRPr lang="en-GB" baseline="0" noProof="0" dirty="0"/>
          </a:p>
          <a:p>
            <a:r>
              <a:rPr lang="en-GB" baseline="0" noProof="0" dirty="0"/>
              <a:t>First we’ll need to import “</a:t>
            </a:r>
            <a:r>
              <a:rPr lang="en-GB" baseline="0" noProof="0" dirty="0" err="1"/>
              <a:t>HttpHeaders</a:t>
            </a:r>
            <a:r>
              <a:rPr lang="en-GB" baseline="0" noProof="0" dirty="0"/>
              <a:t>” from @angular/common/http. Then we can create a header, insert that header into a </a:t>
            </a:r>
            <a:r>
              <a:rPr lang="en-GB" baseline="0" noProof="0" dirty="0" err="1"/>
              <a:t>RequestOption</a:t>
            </a:r>
            <a:r>
              <a:rPr lang="en-GB" baseline="0" noProof="0" dirty="0"/>
              <a:t> append that to our request using the last optional parameter of the http functions.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131</a:t>
            </a:fld>
            <a:endParaRPr lang="es-ES_tradnl"/>
          </a:p>
        </p:txBody>
      </p:sp>
    </p:spTree>
    <p:extLst>
      <p:ext uri="{BB962C8B-B14F-4D97-AF65-F5344CB8AC3E}">
        <p14:creationId xmlns:p14="http://schemas.microsoft.com/office/powerpoint/2010/main" val="301573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As an alternative to Observables, we can use Promises. Instead of importing the operator “map”, we import the operator “</a:t>
            </a:r>
            <a:r>
              <a:rPr lang="en-GB" baseline="0" noProof="0" dirty="0" err="1"/>
              <a:t>toPromise</a:t>
            </a:r>
            <a:r>
              <a:rPr lang="en-GB" baseline="0" noProof="0" dirty="0"/>
              <a:t>” and then we change our code as we show here to support promises. Then in our component, instead of “subscribe” to the result, we simply use then() to handle the response. The rest of the code does not change.</a:t>
            </a:r>
          </a:p>
          <a:p>
            <a:endParaRPr lang="en-GB" baseline="0" noProof="0" dirty="0"/>
          </a:p>
          <a:p>
            <a:r>
              <a:rPr lang="en-GB" baseline="0" noProof="0" dirty="0"/>
              <a:t>When should we use an Observable and when a Promise? Short answer is this:</a:t>
            </a:r>
          </a:p>
          <a:p>
            <a:pPr marL="171450" indent="-171450">
              <a:buFontTx/>
              <a:buChar char="-"/>
            </a:pPr>
            <a:r>
              <a:rPr lang="en-GB" sz="1200" kern="1200" baseline="0" noProof="0" dirty="0">
                <a:solidFill>
                  <a:schemeClr val="tx1"/>
                </a:solidFill>
                <a:effectLst/>
                <a:latin typeface="+mn-lt"/>
                <a:ea typeface="+mn-ea"/>
                <a:cs typeface="+mn-cs"/>
              </a:rPr>
              <a:t>A Promise represents just one future value</a:t>
            </a:r>
          </a:p>
          <a:p>
            <a:pPr marL="171450" indent="-171450">
              <a:buFontTx/>
              <a:buChar char="-"/>
            </a:pPr>
            <a:r>
              <a:rPr lang="en-GB" sz="1200" kern="1200" baseline="0" noProof="0" dirty="0">
                <a:solidFill>
                  <a:schemeClr val="tx1"/>
                </a:solidFill>
                <a:effectLst/>
                <a:latin typeface="+mn-lt"/>
                <a:ea typeface="+mn-ea"/>
                <a:cs typeface="+mn-cs"/>
              </a:rPr>
              <a:t>An Observable represents the possibility of an infinite number of values.</a:t>
            </a:r>
          </a:p>
          <a:p>
            <a:pPr marL="0" indent="0">
              <a:buFontTx/>
              <a:buNone/>
            </a:pPr>
            <a:endParaRPr lang="en-GB" sz="1200" kern="1200" baseline="0" noProof="0" dirty="0">
              <a:solidFill>
                <a:schemeClr val="tx1"/>
              </a:solidFill>
              <a:effectLst/>
              <a:latin typeface="+mn-lt"/>
              <a:ea typeface="+mn-ea"/>
              <a:cs typeface="+mn-cs"/>
            </a:endParaRPr>
          </a:p>
          <a:p>
            <a:pPr marL="0" indent="0">
              <a:buFontTx/>
              <a:buNone/>
            </a:pPr>
            <a:r>
              <a:rPr lang="en-GB" sz="1200" kern="1200" baseline="0" noProof="0" dirty="0">
                <a:solidFill>
                  <a:schemeClr val="tx1"/>
                </a:solidFill>
                <a:effectLst/>
                <a:latin typeface="+mn-lt"/>
                <a:ea typeface="+mn-ea"/>
                <a:cs typeface="+mn-cs"/>
              </a:rPr>
              <a:t>We’ll see it clearly with 2 examples:</a:t>
            </a:r>
          </a:p>
          <a:p>
            <a:pPr marL="0" indent="0">
              <a:buFontTx/>
              <a:buNone/>
            </a:pPr>
            <a:endParaRPr lang="en-GB" sz="1200" kern="1200" noProof="0" dirty="0">
              <a:solidFill>
                <a:schemeClr val="tx1"/>
              </a:solidFill>
              <a:effectLst/>
              <a:latin typeface="+mn-lt"/>
              <a:ea typeface="+mn-ea"/>
              <a:cs typeface="+mn-cs"/>
            </a:endParaRPr>
          </a:p>
          <a:p>
            <a:pPr lvl="0"/>
            <a:r>
              <a:rPr lang="en-GB" sz="1200" kern="1200" noProof="0" dirty="0">
                <a:solidFill>
                  <a:schemeClr val="tx1"/>
                </a:solidFill>
                <a:effectLst/>
                <a:latin typeface="+mn-lt"/>
                <a:ea typeface="+mn-ea"/>
                <a:cs typeface="+mn-cs"/>
              </a:rPr>
              <a:t>- Promise: Ajax response</a:t>
            </a:r>
          </a:p>
          <a:p>
            <a:pPr lvl="0"/>
            <a:r>
              <a:rPr lang="en-GB" sz="1200" kern="1200" noProof="0" dirty="0">
                <a:solidFill>
                  <a:schemeClr val="tx1"/>
                </a:solidFill>
                <a:effectLst/>
                <a:latin typeface="+mn-lt"/>
                <a:ea typeface="+mn-ea"/>
                <a:cs typeface="+mn-cs"/>
              </a:rPr>
              <a:t>- Observable: Event click.</a:t>
            </a:r>
          </a:p>
          <a:p>
            <a:pPr fontAlgn="base"/>
            <a:endParaRPr lang="en-GB" sz="1200" kern="1200" noProof="0" dirty="0">
              <a:solidFill>
                <a:schemeClr val="tx1"/>
              </a:solidFill>
              <a:effectLst/>
              <a:latin typeface="+mn-lt"/>
              <a:ea typeface="+mn-ea"/>
              <a:cs typeface="+mn-cs"/>
            </a:endParaRPr>
          </a:p>
          <a:p>
            <a:pPr fontAlgn="base"/>
            <a:r>
              <a:rPr lang="en-GB" sz="1200" kern="1200" noProof="0" dirty="0">
                <a:solidFill>
                  <a:schemeClr val="tx1"/>
                </a:solidFill>
                <a:effectLst/>
                <a:latin typeface="+mn-lt"/>
                <a:ea typeface="+mn-ea"/>
                <a:cs typeface="+mn-cs"/>
              </a:rPr>
              <a:t>By</a:t>
            </a:r>
            <a:r>
              <a:rPr lang="en-GB" sz="1200" kern="1200" baseline="0" noProof="0" dirty="0">
                <a:solidFill>
                  <a:schemeClr val="tx1"/>
                </a:solidFill>
                <a:effectLst/>
                <a:latin typeface="+mn-lt"/>
                <a:ea typeface="+mn-ea"/>
                <a:cs typeface="+mn-cs"/>
              </a:rPr>
              <a:t> default Angular uses Observable but we do recommend to use both Promises and Observables, depending on the logic. For the purpose of this course, we’ll keep using Observables.</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132</a:t>
            </a:fld>
            <a:endParaRPr lang="es-ES_tradnl"/>
          </a:p>
        </p:txBody>
      </p:sp>
    </p:spTree>
    <p:extLst>
      <p:ext uri="{BB962C8B-B14F-4D97-AF65-F5344CB8AC3E}">
        <p14:creationId xmlns:p14="http://schemas.microsoft.com/office/powerpoint/2010/main" val="50576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Routing drives</a:t>
            </a:r>
            <a:r>
              <a:rPr lang="en-GB" baseline="0" noProof="0" dirty="0"/>
              <a:t> the navigation for our application. </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15</a:t>
            </a:fld>
            <a:endParaRPr lang="es-ES_tradnl"/>
          </a:p>
        </p:txBody>
      </p:sp>
    </p:spTree>
    <p:extLst>
      <p:ext uri="{BB962C8B-B14F-4D97-AF65-F5344CB8AC3E}">
        <p14:creationId xmlns:p14="http://schemas.microsoft.com/office/powerpoint/2010/main" val="12900485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To finish with Observables,</a:t>
            </a:r>
            <a:r>
              <a:rPr lang="en-GB" sz="1200" kern="1200" baseline="0" noProof="0" dirty="0">
                <a:solidFill>
                  <a:schemeClr val="tx1"/>
                </a:solidFill>
                <a:effectLst/>
                <a:latin typeface="+mn-lt"/>
                <a:ea typeface="+mn-ea"/>
                <a:cs typeface="+mn-cs"/>
              </a:rPr>
              <a:t> we’re going to learn how to manage errors with observables.</a:t>
            </a:r>
          </a:p>
          <a:p>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133</a:t>
            </a:fld>
            <a:endParaRPr lang="es-ES_tradnl"/>
          </a:p>
        </p:txBody>
      </p:sp>
    </p:spTree>
    <p:extLst>
      <p:ext uri="{BB962C8B-B14F-4D97-AF65-F5344CB8AC3E}">
        <p14:creationId xmlns:p14="http://schemas.microsoft.com/office/powerpoint/2010/main" val="20735886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134</a:t>
            </a:fld>
            <a:endParaRPr lang="es-ES_tradnl"/>
          </a:p>
        </p:txBody>
      </p:sp>
    </p:spTree>
    <p:extLst>
      <p:ext uri="{BB962C8B-B14F-4D97-AF65-F5344CB8AC3E}">
        <p14:creationId xmlns:p14="http://schemas.microsoft.com/office/powerpoint/2010/main" val="3862630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135</a:t>
            </a:fld>
            <a:endParaRPr lang="es-ES_tradnl"/>
          </a:p>
        </p:txBody>
      </p:sp>
    </p:spTree>
    <p:extLst>
      <p:ext uri="{BB962C8B-B14F-4D97-AF65-F5344CB8AC3E}">
        <p14:creationId xmlns:p14="http://schemas.microsoft.com/office/powerpoint/2010/main" val="387957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136</a:t>
            </a:fld>
            <a:endParaRPr lang="es-ES_tradnl"/>
          </a:p>
        </p:txBody>
      </p:sp>
    </p:spTree>
    <p:extLst>
      <p:ext uri="{BB962C8B-B14F-4D97-AF65-F5344CB8AC3E}">
        <p14:creationId xmlns:p14="http://schemas.microsoft.com/office/powerpoint/2010/main" val="2611854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137</a:t>
            </a:fld>
            <a:endParaRPr lang="es-ES_tradnl"/>
          </a:p>
        </p:txBody>
      </p:sp>
    </p:spTree>
    <p:extLst>
      <p:ext uri="{BB962C8B-B14F-4D97-AF65-F5344CB8AC3E}">
        <p14:creationId xmlns:p14="http://schemas.microsoft.com/office/powerpoint/2010/main" val="1481637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138</a:t>
            </a:fld>
            <a:endParaRPr lang="es-ES_tradnl"/>
          </a:p>
        </p:txBody>
      </p:sp>
    </p:spTree>
    <p:extLst>
      <p:ext uri="{BB962C8B-B14F-4D97-AF65-F5344CB8AC3E}">
        <p14:creationId xmlns:p14="http://schemas.microsoft.com/office/powerpoint/2010/main" val="18495979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139</a:t>
            </a:fld>
            <a:endParaRPr lang="es-ES_tradnl"/>
          </a:p>
        </p:txBody>
      </p:sp>
    </p:spTree>
    <p:extLst>
      <p:ext uri="{BB962C8B-B14F-4D97-AF65-F5344CB8AC3E}">
        <p14:creationId xmlns:p14="http://schemas.microsoft.com/office/powerpoint/2010/main" val="5977176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140</a:t>
            </a:fld>
            <a:endParaRPr lang="es-ES_tradnl"/>
          </a:p>
        </p:txBody>
      </p:sp>
    </p:spTree>
    <p:extLst>
      <p:ext uri="{BB962C8B-B14F-4D97-AF65-F5344CB8AC3E}">
        <p14:creationId xmlns:p14="http://schemas.microsoft.com/office/powerpoint/2010/main" val="1562019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141</a:t>
            </a:fld>
            <a:endParaRPr lang="es-ES_tradnl"/>
          </a:p>
        </p:txBody>
      </p:sp>
    </p:spTree>
    <p:extLst>
      <p:ext uri="{BB962C8B-B14F-4D97-AF65-F5344CB8AC3E}">
        <p14:creationId xmlns:p14="http://schemas.microsoft.com/office/powerpoint/2010/main" val="2132347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we’re going to learn about forms but before that, we need to prepare our application. First we’ll create a new method in our service to allow us to get information from one particular passenger.</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We’ll create a new method at our passenger-</a:t>
            </a:r>
            <a:r>
              <a:rPr lang="en-GB" sz="1200" kern="1200" baseline="0" noProof="0" dirty="0" err="1">
                <a:solidFill>
                  <a:schemeClr val="tx1"/>
                </a:solidFill>
                <a:effectLst/>
                <a:latin typeface="+mn-lt"/>
                <a:ea typeface="+mn-ea"/>
                <a:cs typeface="+mn-cs"/>
              </a:rPr>
              <a:t>dashboard.service.ts</a:t>
            </a:r>
            <a:r>
              <a:rPr lang="en-GB" sz="1200" kern="1200" baseline="0" noProof="0" dirty="0">
                <a:solidFill>
                  <a:schemeClr val="tx1"/>
                </a:solidFill>
                <a:effectLst/>
                <a:latin typeface="+mn-lt"/>
                <a:ea typeface="+mn-ea"/>
                <a:cs typeface="+mn-cs"/>
              </a:rPr>
              <a:t> file very similar to </a:t>
            </a:r>
            <a:r>
              <a:rPr lang="en-GB" sz="1200" kern="1200" baseline="0" noProof="0" dirty="0" err="1">
                <a:solidFill>
                  <a:schemeClr val="tx1"/>
                </a:solidFill>
                <a:effectLst/>
                <a:latin typeface="+mn-lt"/>
                <a:ea typeface="+mn-ea"/>
                <a:cs typeface="+mn-cs"/>
              </a:rPr>
              <a:t>getPassengers</a:t>
            </a:r>
            <a:r>
              <a:rPr lang="en-GB" sz="1200" kern="1200" baseline="0" noProof="0" dirty="0">
                <a:solidFill>
                  <a:schemeClr val="tx1"/>
                </a:solidFill>
                <a:effectLst/>
                <a:latin typeface="+mn-lt"/>
                <a:ea typeface="+mn-ea"/>
                <a:cs typeface="+mn-cs"/>
              </a:rPr>
              <a:t>(). In this case there is an input called id and the path to the server slightly changes.</a:t>
            </a:r>
          </a:p>
          <a:p>
            <a:endParaRPr lang="en-GB" sz="1200" kern="1200" baseline="0" noProof="0" dirty="0">
              <a:solidFill>
                <a:schemeClr val="tx1"/>
              </a:solidFill>
              <a:effectLst/>
              <a:latin typeface="+mn-lt"/>
              <a:ea typeface="+mn-ea"/>
              <a:cs typeface="+mn-cs"/>
            </a:endParaRPr>
          </a:p>
          <a:p>
            <a:r>
              <a:rPr lang="en-GB" sz="1200" kern="1200" noProof="0" dirty="0">
                <a:solidFill>
                  <a:schemeClr val="tx1"/>
                </a:solidFill>
                <a:effectLst/>
                <a:latin typeface="+mn-lt"/>
                <a:ea typeface="+mn-ea"/>
                <a:cs typeface="+mn-cs"/>
              </a:rPr>
              <a:t>This will return the information of one</a:t>
            </a:r>
            <a:r>
              <a:rPr lang="en-GB" sz="1200" kern="1200" baseline="0" noProof="0" dirty="0">
                <a:solidFill>
                  <a:schemeClr val="tx1"/>
                </a:solidFill>
                <a:effectLst/>
                <a:latin typeface="+mn-lt"/>
                <a:ea typeface="+mn-ea"/>
                <a:cs typeface="+mn-cs"/>
              </a:rPr>
              <a:t> particular passenger.</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142</a:t>
            </a:fld>
            <a:endParaRPr lang="es-ES_tradnl"/>
          </a:p>
        </p:txBody>
      </p:sp>
    </p:spTree>
    <p:extLst>
      <p:ext uri="{BB962C8B-B14F-4D97-AF65-F5344CB8AC3E}">
        <p14:creationId xmlns:p14="http://schemas.microsoft.com/office/powerpoint/2010/main" val="208499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a:t>
            </a:r>
            <a:r>
              <a:rPr lang="en-GB" baseline="0" noProof="0" dirty="0"/>
              <a:t> on the tree we can see a pink component, this is just a normal component but we might want to change the child component based on the URL. For example, for the URL /inbox we might want to render the left component and for /service the right component, this routing component will decide which children needs to be call and in this way, we are able to render dynamic components.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16</a:t>
            </a:fld>
            <a:endParaRPr lang="es-ES_tradnl"/>
          </a:p>
        </p:txBody>
      </p:sp>
    </p:spTree>
    <p:extLst>
      <p:ext uri="{BB962C8B-B14F-4D97-AF65-F5344CB8AC3E}">
        <p14:creationId xmlns:p14="http://schemas.microsoft.com/office/powerpoint/2010/main" val="194146590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we’re going to create a new container called passenger-viewer. There we will place our new form. For it we’ll create a new component and a </a:t>
            </a:r>
            <a:r>
              <a:rPr lang="en-GB" sz="1200" kern="1200" baseline="0" noProof="0" dirty="0" err="1">
                <a:solidFill>
                  <a:schemeClr val="tx1"/>
                </a:solidFill>
                <a:effectLst/>
                <a:latin typeface="+mn-lt"/>
                <a:ea typeface="+mn-ea"/>
                <a:cs typeface="+mn-cs"/>
              </a:rPr>
              <a:t>scss</a:t>
            </a:r>
            <a:r>
              <a:rPr lang="en-GB" sz="1200" kern="1200" baseline="0" noProof="0" dirty="0">
                <a:solidFill>
                  <a:schemeClr val="tx1"/>
                </a:solidFill>
                <a:effectLst/>
                <a:latin typeface="+mn-lt"/>
                <a:ea typeface="+mn-ea"/>
                <a:cs typeface="+mn-cs"/>
              </a:rPr>
              <a:t> file. We won’t use it for now but we’ll do in the future.</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This component we’ll call to the new method with a hardcoded passenger id in order to get the info and display it in the template using the pipe “</a:t>
            </a:r>
            <a:r>
              <a:rPr lang="en-GB" sz="1200" kern="1200" baseline="0" noProof="0" dirty="0" err="1">
                <a:solidFill>
                  <a:schemeClr val="tx1"/>
                </a:solidFill>
                <a:effectLst/>
                <a:latin typeface="+mn-lt"/>
                <a:ea typeface="+mn-ea"/>
                <a:cs typeface="+mn-cs"/>
              </a:rPr>
              <a:t>json</a:t>
            </a:r>
            <a:r>
              <a:rPr lang="en-GB" sz="1200" kern="1200" baseline="0" noProof="0" dirty="0">
                <a:solidFill>
                  <a:schemeClr val="tx1"/>
                </a:solidFill>
                <a:effectLst/>
                <a:latin typeface="+mn-lt"/>
                <a:ea typeface="+mn-ea"/>
                <a:cs typeface="+mn-cs"/>
              </a:rPr>
              <a: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143</a:t>
            </a:fld>
            <a:endParaRPr lang="es-ES_tradnl"/>
          </a:p>
        </p:txBody>
      </p:sp>
    </p:spTree>
    <p:extLst>
      <p:ext uri="{BB962C8B-B14F-4D97-AF65-F5344CB8AC3E}">
        <p14:creationId xmlns:p14="http://schemas.microsoft.com/office/powerpoint/2010/main" val="20599482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For</a:t>
            </a:r>
            <a:r>
              <a:rPr lang="en-GB" sz="1200" kern="1200" baseline="0" noProof="0" dirty="0">
                <a:solidFill>
                  <a:schemeClr val="tx1"/>
                </a:solidFill>
                <a:effectLst/>
                <a:latin typeface="+mn-lt"/>
                <a:ea typeface="+mn-ea"/>
                <a:cs typeface="+mn-cs"/>
              </a:rPr>
              <a:t> now we’re going to work just on this container so we’ll switch the component to be loaded in </a:t>
            </a:r>
            <a:r>
              <a:rPr lang="en-GB" sz="1200" kern="1200" baseline="0" noProof="0" dirty="0" err="1">
                <a:solidFill>
                  <a:schemeClr val="tx1"/>
                </a:solidFill>
                <a:effectLst/>
                <a:latin typeface="+mn-lt"/>
                <a:ea typeface="+mn-ea"/>
                <a:cs typeface="+mn-cs"/>
              </a:rPr>
              <a:t>app.component.ts</a:t>
            </a:r>
            <a:r>
              <a:rPr lang="en-GB" sz="1200" kern="1200" baseline="0" noProof="0" dirty="0">
                <a:solidFill>
                  <a:schemeClr val="tx1"/>
                </a:solidFill>
                <a:effectLst/>
                <a:latin typeface="+mn-lt"/>
                <a:ea typeface="+mn-ea"/>
                <a:cs typeface="+mn-cs"/>
              </a:rPr>
              <a:t> file from &lt;passenger-dashboard&gt; to &lt;passenger-viewer&gt;</a:t>
            </a:r>
          </a:p>
          <a:p>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144</a:t>
            </a:fld>
            <a:endParaRPr lang="es-ES_tradnl"/>
          </a:p>
        </p:txBody>
      </p:sp>
    </p:spTree>
    <p:extLst>
      <p:ext uri="{BB962C8B-B14F-4D97-AF65-F5344CB8AC3E}">
        <p14:creationId xmlns:p14="http://schemas.microsoft.com/office/powerpoint/2010/main" val="92901432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And finally add the</a:t>
            </a:r>
            <a:r>
              <a:rPr lang="en-GB" sz="1200" kern="1200" baseline="0" noProof="0" dirty="0">
                <a:solidFill>
                  <a:schemeClr val="tx1"/>
                </a:solidFill>
                <a:effectLst/>
                <a:latin typeface="+mn-lt"/>
                <a:ea typeface="+mn-ea"/>
                <a:cs typeface="+mn-cs"/>
              </a:rPr>
              <a:t> new component to our </a:t>
            </a:r>
            <a:r>
              <a:rPr lang="en-GB" sz="1200" kern="1200" baseline="0" noProof="0" dirty="0" err="1">
                <a:solidFill>
                  <a:schemeClr val="tx1"/>
                </a:solidFill>
                <a:effectLst/>
                <a:latin typeface="+mn-lt"/>
                <a:ea typeface="+mn-ea"/>
                <a:cs typeface="+mn-cs"/>
              </a:rPr>
              <a:t>passenger.module</a:t>
            </a:r>
            <a:r>
              <a:rPr lang="en-GB" sz="1200" kern="1200" baseline="0" noProof="0" dirty="0">
                <a:solidFill>
                  <a:schemeClr val="tx1"/>
                </a:solidFill>
                <a:effectLst/>
                <a:latin typeface="+mn-lt"/>
                <a:ea typeface="+mn-ea"/>
                <a:cs typeface="+mn-cs"/>
              </a:rPr>
              <a:t> and export it so it can be used from outside.</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145</a:t>
            </a:fld>
            <a:endParaRPr lang="es-ES_tradnl"/>
          </a:p>
        </p:txBody>
      </p:sp>
    </p:spTree>
    <p:extLst>
      <p:ext uri="{BB962C8B-B14F-4D97-AF65-F5344CB8AC3E}">
        <p14:creationId xmlns:p14="http://schemas.microsoft.com/office/powerpoint/2010/main" val="20163462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And</a:t>
            </a:r>
            <a:r>
              <a:rPr lang="en-GB" sz="1200" kern="1200" baseline="0" noProof="0" dirty="0">
                <a:solidFill>
                  <a:schemeClr val="tx1"/>
                </a:solidFill>
                <a:effectLst/>
                <a:latin typeface="+mn-lt"/>
                <a:ea typeface="+mn-ea"/>
                <a:cs typeface="+mn-cs"/>
              </a:rPr>
              <a:t> this will be the result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146</a:t>
            </a:fld>
            <a:endParaRPr lang="es-ES_tradnl"/>
          </a:p>
        </p:txBody>
      </p:sp>
    </p:spTree>
    <p:extLst>
      <p:ext uri="{BB962C8B-B14F-4D97-AF65-F5344CB8AC3E}">
        <p14:creationId xmlns:p14="http://schemas.microsoft.com/office/powerpoint/2010/main" val="17214689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we’re going to add a new property to our Passenger interface and to our </a:t>
            </a:r>
            <a:r>
              <a:rPr lang="en-GB" sz="1200" kern="1200" baseline="0" noProof="0" dirty="0" err="1">
                <a:solidFill>
                  <a:schemeClr val="tx1"/>
                </a:solidFill>
                <a:effectLst/>
                <a:latin typeface="+mn-lt"/>
                <a:ea typeface="+mn-ea"/>
                <a:cs typeface="+mn-cs"/>
              </a:rPr>
              <a:t>db.json</a:t>
            </a:r>
            <a:r>
              <a:rPr lang="en-GB" sz="1200" kern="1200" baseline="0" noProof="0" dirty="0">
                <a:solidFill>
                  <a:schemeClr val="tx1"/>
                </a:solidFill>
                <a:effectLst/>
                <a:latin typeface="+mn-lt"/>
                <a:ea typeface="+mn-ea"/>
                <a:cs typeface="+mn-cs"/>
              </a:rPr>
              <a:t> server as well called “baggage”. It will be optional just to not break something.</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147</a:t>
            </a:fld>
            <a:endParaRPr lang="es-ES_tradnl"/>
          </a:p>
        </p:txBody>
      </p:sp>
    </p:spTree>
    <p:extLst>
      <p:ext uri="{BB962C8B-B14F-4D97-AF65-F5344CB8AC3E}">
        <p14:creationId xmlns:p14="http://schemas.microsoft.com/office/powerpoint/2010/main" val="5652272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We’ll now create a new stateless component called passenger-form. For now we’ll only show</a:t>
            </a:r>
            <a:r>
              <a:rPr lang="en-GB" sz="1200" kern="1200" baseline="0" noProof="0" dirty="0">
                <a:solidFill>
                  <a:schemeClr val="tx1"/>
                </a:solidFill>
                <a:effectLst/>
                <a:latin typeface="+mn-lt"/>
                <a:ea typeface="+mn-ea"/>
                <a:cs typeface="+mn-cs"/>
              </a:rPr>
              <a:t> the passenger information and won’t use the </a:t>
            </a:r>
            <a:r>
              <a:rPr lang="en-GB" sz="1200" kern="1200" baseline="0" noProof="0" dirty="0" err="1">
                <a:solidFill>
                  <a:schemeClr val="tx1"/>
                </a:solidFill>
                <a:effectLst/>
                <a:latin typeface="+mn-lt"/>
                <a:ea typeface="+mn-ea"/>
                <a:cs typeface="+mn-cs"/>
              </a:rPr>
              <a:t>scss</a:t>
            </a:r>
            <a:r>
              <a:rPr lang="en-GB" sz="1200" kern="1200" baseline="0" noProof="0" dirty="0">
                <a:solidFill>
                  <a:schemeClr val="tx1"/>
                </a:solidFill>
                <a:effectLst/>
                <a:latin typeface="+mn-lt"/>
                <a:ea typeface="+mn-ea"/>
                <a:cs typeface="+mn-cs"/>
              </a:rPr>
              <a:t> file.</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148</a:t>
            </a:fld>
            <a:endParaRPr lang="es-ES_tradnl"/>
          </a:p>
        </p:txBody>
      </p:sp>
    </p:spTree>
    <p:extLst>
      <p:ext uri="{BB962C8B-B14F-4D97-AF65-F5344CB8AC3E}">
        <p14:creationId xmlns:p14="http://schemas.microsoft.com/office/powerpoint/2010/main" val="10859593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As we’re going to use “Forms”</a:t>
            </a:r>
            <a:r>
              <a:rPr lang="en-GB" sz="1200" kern="1200" baseline="0" noProof="0" dirty="0">
                <a:solidFill>
                  <a:schemeClr val="tx1"/>
                </a:solidFill>
                <a:effectLst/>
                <a:latin typeface="+mn-lt"/>
                <a:ea typeface="+mn-ea"/>
                <a:cs typeface="+mn-cs"/>
              </a:rPr>
              <a:t> </a:t>
            </a:r>
            <a:r>
              <a:rPr lang="en-GB" sz="1200" kern="1200" noProof="0" dirty="0">
                <a:solidFill>
                  <a:schemeClr val="tx1"/>
                </a:solidFill>
                <a:effectLst/>
                <a:latin typeface="+mn-lt"/>
                <a:ea typeface="+mn-ea"/>
                <a:cs typeface="+mn-cs"/>
              </a:rPr>
              <a:t>we need to import “</a:t>
            </a:r>
            <a:r>
              <a:rPr lang="en-GB" sz="1200" kern="1200" noProof="0" dirty="0" err="1">
                <a:solidFill>
                  <a:schemeClr val="tx1"/>
                </a:solidFill>
                <a:effectLst/>
                <a:latin typeface="+mn-lt"/>
                <a:ea typeface="+mn-ea"/>
                <a:cs typeface="+mn-cs"/>
              </a:rPr>
              <a:t>FormsModule</a:t>
            </a:r>
            <a:r>
              <a:rPr lang="en-GB" sz="1200" kern="1200" noProof="0" dirty="0">
                <a:solidFill>
                  <a:schemeClr val="tx1"/>
                </a:solidFill>
                <a:effectLst/>
                <a:latin typeface="+mn-lt"/>
                <a:ea typeface="+mn-ea"/>
                <a:cs typeface="+mn-cs"/>
              </a:rPr>
              <a:t>” at our </a:t>
            </a:r>
            <a:r>
              <a:rPr lang="en-GB" sz="1200" kern="1200" noProof="0" dirty="0" err="1">
                <a:solidFill>
                  <a:schemeClr val="tx1"/>
                </a:solidFill>
                <a:effectLst/>
                <a:latin typeface="+mn-lt"/>
                <a:ea typeface="+mn-ea"/>
                <a:cs typeface="+mn-cs"/>
              </a:rPr>
              <a:t>PassengerModule</a:t>
            </a:r>
            <a:r>
              <a:rPr lang="en-GB" sz="1200" kern="1200" baseline="0" noProof="0" dirty="0">
                <a:solidFill>
                  <a:schemeClr val="tx1"/>
                </a:solidFill>
                <a:effectLst/>
                <a:latin typeface="+mn-lt"/>
                <a:ea typeface="+mn-ea"/>
                <a:cs typeface="+mn-cs"/>
              </a:rPr>
              <a:t> as well as importing the new component. If we followed all the exercises we might have already imported it but if not, now it’s the time to do it.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149</a:t>
            </a:fld>
            <a:endParaRPr lang="es-ES_tradnl"/>
          </a:p>
        </p:txBody>
      </p:sp>
    </p:spTree>
    <p:extLst>
      <p:ext uri="{BB962C8B-B14F-4D97-AF65-F5344CB8AC3E}">
        <p14:creationId xmlns:p14="http://schemas.microsoft.com/office/powerpoint/2010/main" val="20165337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Finally we need to call our new component from passenger-viewer so we change it like this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150</a:t>
            </a:fld>
            <a:endParaRPr lang="es-ES_tradnl"/>
          </a:p>
        </p:txBody>
      </p:sp>
    </p:spTree>
    <p:extLst>
      <p:ext uri="{BB962C8B-B14F-4D97-AF65-F5344CB8AC3E}">
        <p14:creationId xmlns:p14="http://schemas.microsoft.com/office/powerpoint/2010/main" val="8185994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And</a:t>
            </a:r>
            <a:r>
              <a:rPr lang="en-GB" sz="1200" kern="1200" baseline="0" noProof="0" dirty="0">
                <a:solidFill>
                  <a:schemeClr val="tx1"/>
                </a:solidFill>
                <a:effectLst/>
                <a:latin typeface="+mn-lt"/>
                <a:ea typeface="+mn-ea"/>
                <a:cs typeface="+mn-cs"/>
              </a:rPr>
              <a:t> this will be the result.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151</a:t>
            </a:fld>
            <a:endParaRPr lang="es-ES_tradnl"/>
          </a:p>
        </p:txBody>
      </p:sp>
    </p:spTree>
    <p:extLst>
      <p:ext uri="{BB962C8B-B14F-4D97-AF65-F5344CB8AC3E}">
        <p14:creationId xmlns:p14="http://schemas.microsoft.com/office/powerpoint/2010/main" val="20858221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 we’re going to learn how </a:t>
            </a:r>
            <a:r>
              <a:rPr lang="en-GB" sz="1200" kern="1200" noProof="0" dirty="0" err="1">
                <a:solidFill>
                  <a:schemeClr val="tx1"/>
                </a:solidFill>
                <a:effectLst/>
                <a:latin typeface="+mn-lt"/>
                <a:ea typeface="+mn-ea"/>
                <a:cs typeface="+mn-cs"/>
              </a:rPr>
              <a:t>ngForm</a:t>
            </a:r>
            <a:r>
              <a:rPr lang="en-GB" sz="1200" kern="1200" noProof="0" dirty="0">
                <a:solidFill>
                  <a:schemeClr val="tx1"/>
                </a:solidFill>
                <a:effectLst/>
                <a:latin typeface="+mn-lt"/>
                <a:ea typeface="+mn-ea"/>
                <a:cs typeface="+mn-cs"/>
              </a:rPr>
              <a:t> and </a:t>
            </a:r>
            <a:r>
              <a:rPr lang="en-GB" sz="1200" kern="1200" noProof="0" dirty="0" err="1">
                <a:solidFill>
                  <a:schemeClr val="tx1"/>
                </a:solidFill>
                <a:effectLst/>
                <a:latin typeface="+mn-lt"/>
                <a:ea typeface="+mn-ea"/>
                <a:cs typeface="+mn-cs"/>
              </a:rPr>
              <a:t>ngModel</a:t>
            </a:r>
            <a:r>
              <a:rPr lang="en-GB" sz="1200" kern="1200" baseline="0" noProof="0" dirty="0">
                <a:solidFill>
                  <a:schemeClr val="tx1"/>
                </a:solidFill>
                <a:effectLst/>
                <a:latin typeface="+mn-lt"/>
                <a:ea typeface="+mn-ea"/>
                <a:cs typeface="+mn-cs"/>
              </a:rPr>
              <a:t> works inside a form element in angular. </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First we will start by setting up a template reference (as we saw previously in this tutorial). This will export </a:t>
            </a:r>
            <a:r>
              <a:rPr lang="en-GB" sz="1200" kern="1200" baseline="0" noProof="0" dirty="0" err="1">
                <a:solidFill>
                  <a:schemeClr val="tx1"/>
                </a:solidFill>
                <a:effectLst/>
                <a:latin typeface="+mn-lt"/>
                <a:ea typeface="+mn-ea"/>
                <a:cs typeface="+mn-cs"/>
              </a:rPr>
              <a:t>ngForm</a:t>
            </a:r>
            <a:r>
              <a:rPr lang="en-GB" sz="1200" kern="1200" baseline="0" noProof="0" dirty="0">
                <a:solidFill>
                  <a:schemeClr val="tx1"/>
                </a:solidFill>
                <a:effectLst/>
                <a:latin typeface="+mn-lt"/>
                <a:ea typeface="+mn-ea"/>
                <a:cs typeface="+mn-cs"/>
              </a:rPr>
              <a:t>, which is an angular directive that works under the hood to keep track of all of the state changes and all the validation over our inputs inside our form. We also have to used an attribute called “</a:t>
            </a:r>
            <a:r>
              <a:rPr lang="en-GB" sz="1200" kern="1200" baseline="0" noProof="0" dirty="0" err="1">
                <a:solidFill>
                  <a:schemeClr val="tx1"/>
                </a:solidFill>
                <a:effectLst/>
                <a:latin typeface="+mn-lt"/>
                <a:ea typeface="+mn-ea"/>
                <a:cs typeface="+mn-cs"/>
              </a:rPr>
              <a:t>novalidate</a:t>
            </a:r>
            <a:r>
              <a:rPr lang="en-GB" sz="1200" kern="1200" baseline="0" noProof="0" dirty="0">
                <a:solidFill>
                  <a:schemeClr val="tx1"/>
                </a:solidFill>
                <a:effectLst/>
                <a:latin typeface="+mn-lt"/>
                <a:ea typeface="+mn-ea"/>
                <a:cs typeface="+mn-cs"/>
              </a:rPr>
              <a:t>” so we can use built-in angular validations.</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Because this is a template-driven form each input needs to have a name. Each name will create a property on the form as an object. In this case, </a:t>
            </a:r>
            <a:r>
              <a:rPr lang="en-GB" sz="1200" kern="1200" baseline="0" noProof="0" dirty="0" err="1">
                <a:solidFill>
                  <a:schemeClr val="tx1"/>
                </a:solidFill>
                <a:effectLst/>
                <a:latin typeface="+mn-lt"/>
                <a:ea typeface="+mn-ea"/>
                <a:cs typeface="+mn-cs"/>
              </a:rPr>
              <a:t>ngForm</a:t>
            </a:r>
            <a:r>
              <a:rPr lang="en-GB" sz="1200" kern="1200" baseline="0" noProof="0" dirty="0">
                <a:solidFill>
                  <a:schemeClr val="tx1"/>
                </a:solidFill>
                <a:effectLst/>
                <a:latin typeface="+mn-lt"/>
                <a:ea typeface="+mn-ea"/>
                <a:cs typeface="+mn-cs"/>
              </a:rPr>
              <a:t> is assigned to the object called “form” so all changes will be seen inside “</a:t>
            </a:r>
            <a:r>
              <a:rPr lang="en-GB" sz="1200" kern="1200" baseline="0" noProof="0" dirty="0" err="1">
                <a:solidFill>
                  <a:schemeClr val="tx1"/>
                </a:solidFill>
                <a:effectLst/>
                <a:latin typeface="+mn-lt"/>
                <a:ea typeface="+mn-ea"/>
                <a:cs typeface="+mn-cs"/>
              </a:rPr>
              <a:t>form.value</a:t>
            </a:r>
            <a:r>
              <a:rPr lang="en-GB" sz="1200" kern="1200" baseline="0" noProof="0" dirty="0">
                <a:solidFill>
                  <a:schemeClr val="tx1"/>
                </a:solidFill>
                <a:effectLst/>
                <a:latin typeface="+mn-lt"/>
                <a:ea typeface="+mn-ea"/>
                <a:cs typeface="+mn-cs"/>
              </a:rPr>
              <a: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152</a:t>
            </a:fld>
            <a:endParaRPr lang="es-ES_tradnl"/>
          </a:p>
        </p:txBody>
      </p:sp>
    </p:spTree>
    <p:extLst>
      <p:ext uri="{BB962C8B-B14F-4D97-AF65-F5344CB8AC3E}">
        <p14:creationId xmlns:p14="http://schemas.microsoft.com/office/powerpoint/2010/main" val="1058646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Routing drives</a:t>
            </a:r>
            <a:r>
              <a:rPr lang="en-GB" baseline="0" noProof="0" dirty="0"/>
              <a:t> the navigation for our application. </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17</a:t>
            </a:fld>
            <a:endParaRPr lang="es-ES_tradnl"/>
          </a:p>
        </p:txBody>
      </p:sp>
    </p:spTree>
    <p:extLst>
      <p:ext uri="{BB962C8B-B14F-4D97-AF65-F5344CB8AC3E}">
        <p14:creationId xmlns:p14="http://schemas.microsoft.com/office/powerpoint/2010/main" val="13665554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 can see the two different values although nothing is changing yet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153</a:t>
            </a:fld>
            <a:endParaRPr lang="es-ES_tradnl"/>
          </a:p>
        </p:txBody>
      </p:sp>
    </p:spTree>
    <p:extLst>
      <p:ext uri="{BB962C8B-B14F-4D97-AF65-F5344CB8AC3E}">
        <p14:creationId xmlns:p14="http://schemas.microsoft.com/office/powerpoint/2010/main" val="16162869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Just</a:t>
            </a:r>
            <a:r>
              <a:rPr lang="en-GB" sz="1200" kern="1200" baseline="0" noProof="0" dirty="0">
                <a:solidFill>
                  <a:schemeClr val="tx1"/>
                </a:solidFill>
                <a:effectLst/>
                <a:latin typeface="+mn-lt"/>
                <a:ea typeface="+mn-ea"/>
                <a:cs typeface="+mn-cs"/>
              </a:rPr>
              <a:t> by adding </a:t>
            </a:r>
            <a:r>
              <a:rPr lang="en-GB" sz="1200" kern="1200" baseline="0" noProof="0" dirty="0" err="1">
                <a:solidFill>
                  <a:schemeClr val="tx1"/>
                </a:solidFill>
                <a:effectLst/>
                <a:latin typeface="+mn-lt"/>
                <a:ea typeface="+mn-ea"/>
                <a:cs typeface="+mn-cs"/>
              </a:rPr>
              <a:t>ngModel</a:t>
            </a:r>
            <a:r>
              <a:rPr lang="en-GB" sz="1200" kern="1200" baseline="0" noProof="0" dirty="0">
                <a:solidFill>
                  <a:schemeClr val="tx1"/>
                </a:solidFill>
                <a:effectLst/>
                <a:latin typeface="+mn-lt"/>
                <a:ea typeface="+mn-ea"/>
                <a:cs typeface="+mn-cs"/>
              </a:rPr>
              <a:t> to the element, we will tell </a:t>
            </a:r>
            <a:r>
              <a:rPr lang="en-GB" sz="1200" kern="1200" baseline="0" noProof="0" dirty="0" err="1">
                <a:solidFill>
                  <a:schemeClr val="tx1"/>
                </a:solidFill>
                <a:effectLst/>
                <a:latin typeface="+mn-lt"/>
                <a:ea typeface="+mn-ea"/>
                <a:cs typeface="+mn-cs"/>
              </a:rPr>
              <a:t>ngForm</a:t>
            </a:r>
            <a:r>
              <a:rPr lang="en-GB" sz="1200" kern="1200" baseline="0" noProof="0" dirty="0">
                <a:solidFill>
                  <a:schemeClr val="tx1"/>
                </a:solidFill>
                <a:effectLst/>
                <a:latin typeface="+mn-lt"/>
                <a:ea typeface="+mn-ea"/>
                <a:cs typeface="+mn-cs"/>
              </a:rPr>
              <a:t> to bind this value to the “form” object and now, we’ll see all changes.</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154</a:t>
            </a:fld>
            <a:endParaRPr lang="es-ES_tradnl"/>
          </a:p>
        </p:txBody>
      </p:sp>
    </p:spTree>
    <p:extLst>
      <p:ext uri="{BB962C8B-B14F-4D97-AF65-F5344CB8AC3E}">
        <p14:creationId xmlns:p14="http://schemas.microsoft.com/office/powerpoint/2010/main" val="19088326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This</a:t>
            </a:r>
            <a:r>
              <a:rPr lang="en-GB" sz="1200" kern="1200" baseline="0" noProof="0" dirty="0">
                <a:solidFill>
                  <a:schemeClr val="tx1"/>
                </a:solidFill>
                <a:effectLst/>
                <a:latin typeface="+mn-lt"/>
                <a:ea typeface="+mn-ea"/>
                <a:cs typeface="+mn-cs"/>
              </a:rPr>
              <a:t> is the result. Now you might think you have to go back and update the “detail” object but no. Because we’re using template driven forms, the template is the source of truth</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155</a:t>
            </a:fld>
            <a:endParaRPr lang="es-ES_tradnl"/>
          </a:p>
        </p:txBody>
      </p:sp>
    </p:spTree>
    <p:extLst>
      <p:ext uri="{BB962C8B-B14F-4D97-AF65-F5344CB8AC3E}">
        <p14:creationId xmlns:p14="http://schemas.microsoft.com/office/powerpoint/2010/main" val="114058656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let’s see how we can initialize this input. For that we add the brackets around </a:t>
            </a:r>
            <a:r>
              <a:rPr lang="en-GB" sz="1200" kern="1200" baseline="0" noProof="0" dirty="0" err="1">
                <a:solidFill>
                  <a:schemeClr val="tx1"/>
                </a:solidFill>
                <a:effectLst/>
                <a:latin typeface="+mn-lt"/>
                <a:ea typeface="+mn-ea"/>
                <a:cs typeface="+mn-cs"/>
              </a:rPr>
              <a:t>ngModel</a:t>
            </a:r>
            <a:r>
              <a:rPr lang="en-GB" sz="1200" kern="1200" baseline="0" noProof="0" dirty="0">
                <a:solidFill>
                  <a:schemeClr val="tx1"/>
                </a:solidFill>
                <a:effectLst/>
                <a:latin typeface="+mn-lt"/>
                <a:ea typeface="+mn-ea"/>
                <a:cs typeface="+mn-cs"/>
              </a:rPr>
              <a:t> and initialize with detail?.</a:t>
            </a:r>
            <a:r>
              <a:rPr lang="en-GB" sz="1200" kern="1200" baseline="0" noProof="0" dirty="0" err="1">
                <a:solidFill>
                  <a:schemeClr val="tx1"/>
                </a:solidFill>
                <a:effectLst/>
                <a:latin typeface="+mn-lt"/>
                <a:ea typeface="+mn-ea"/>
                <a:cs typeface="+mn-cs"/>
              </a:rPr>
              <a:t>fullname</a:t>
            </a:r>
            <a:r>
              <a:rPr lang="en-GB" sz="1200" kern="1200" baseline="0" noProof="0" dirty="0">
                <a:solidFill>
                  <a:schemeClr val="tx1"/>
                </a:solidFill>
                <a:effectLst/>
                <a:latin typeface="+mn-lt"/>
                <a:ea typeface="+mn-ea"/>
                <a:cs typeface="+mn-cs"/>
              </a:rPr>
              <a:t>. Two things to note here:</a:t>
            </a:r>
          </a:p>
          <a:p>
            <a:r>
              <a:rPr lang="en-GB" sz="1200" kern="1200" baseline="0" noProof="0" dirty="0">
                <a:solidFill>
                  <a:schemeClr val="tx1"/>
                </a:solidFill>
                <a:effectLst/>
                <a:latin typeface="+mn-lt"/>
                <a:ea typeface="+mn-ea"/>
                <a:cs typeface="+mn-cs"/>
              </a:rPr>
              <a:t>- Brackets are always used to send information to components or directives by binding a value to a property, in this case </a:t>
            </a:r>
            <a:r>
              <a:rPr lang="en-GB" sz="1200" kern="1200" baseline="0" noProof="0" dirty="0" err="1">
                <a:solidFill>
                  <a:schemeClr val="tx1"/>
                </a:solidFill>
                <a:effectLst/>
                <a:latin typeface="+mn-lt"/>
                <a:ea typeface="+mn-ea"/>
                <a:cs typeface="+mn-cs"/>
              </a:rPr>
              <a:t>ngModel</a:t>
            </a:r>
            <a:r>
              <a:rPr lang="en-GB" sz="1200" kern="1200" baseline="0" noProof="0" dirty="0">
                <a:solidFill>
                  <a:schemeClr val="tx1"/>
                </a:solidFill>
                <a:effectLst/>
                <a:latin typeface="+mn-lt"/>
                <a:ea typeface="+mn-ea"/>
                <a:cs typeface="+mn-cs"/>
              </a:rPr>
              <a:t> is the property.</a:t>
            </a:r>
          </a:p>
          <a:p>
            <a:pPr marL="171450" indent="-171450">
              <a:buFontTx/>
              <a:buChar char="-"/>
            </a:pPr>
            <a:r>
              <a:rPr lang="en-GB" sz="1200" kern="1200" baseline="0" noProof="0" dirty="0">
                <a:solidFill>
                  <a:schemeClr val="tx1"/>
                </a:solidFill>
                <a:effectLst/>
                <a:latin typeface="+mn-lt"/>
                <a:ea typeface="+mn-ea"/>
                <a:cs typeface="+mn-cs"/>
              </a:rPr>
              <a:t>We use the ? Because the data might not be available at first.</a:t>
            </a:r>
          </a:p>
          <a:p>
            <a:pPr marL="171450" indent="-171450">
              <a:buFontTx/>
              <a:buChar char="-"/>
            </a:pPr>
            <a:endParaRPr lang="en-GB" sz="1200" kern="1200" baseline="0" noProof="0" dirty="0">
              <a:solidFill>
                <a:schemeClr val="tx1"/>
              </a:solidFill>
              <a:effectLst/>
              <a:latin typeface="+mn-lt"/>
              <a:ea typeface="+mn-ea"/>
              <a:cs typeface="+mn-cs"/>
            </a:endParaRPr>
          </a:p>
          <a:p>
            <a:pPr marL="0" indent="0">
              <a:buFontTx/>
              <a:buNone/>
            </a:pPr>
            <a:r>
              <a:rPr lang="en-GB" sz="1200" kern="1200" baseline="0" noProof="0" dirty="0">
                <a:solidFill>
                  <a:schemeClr val="tx1"/>
                </a:solidFill>
                <a:effectLst/>
                <a:latin typeface="+mn-lt"/>
                <a:ea typeface="+mn-ea"/>
                <a:cs typeface="+mn-cs"/>
              </a:rPr>
              <a:t>We add another example for ID, but this time numeric</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156</a:t>
            </a:fld>
            <a:endParaRPr lang="es-ES_tradnl"/>
          </a:p>
        </p:txBody>
      </p:sp>
    </p:spTree>
    <p:extLst>
      <p:ext uri="{BB962C8B-B14F-4D97-AF65-F5344CB8AC3E}">
        <p14:creationId xmlns:p14="http://schemas.microsoft.com/office/powerpoint/2010/main" val="8449076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157</a:t>
            </a:fld>
            <a:endParaRPr lang="es-ES_tradnl"/>
          </a:p>
        </p:txBody>
      </p:sp>
    </p:spTree>
    <p:extLst>
      <p:ext uri="{BB962C8B-B14F-4D97-AF65-F5344CB8AC3E}">
        <p14:creationId xmlns:p14="http://schemas.microsoft.com/office/powerpoint/2010/main" val="609160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 we’re going to create two input</a:t>
            </a:r>
            <a:r>
              <a:rPr lang="en-GB" sz="1200" kern="1200" baseline="0" noProof="0" dirty="0">
                <a:solidFill>
                  <a:schemeClr val="tx1"/>
                </a:solidFill>
                <a:effectLst/>
                <a:latin typeface="+mn-lt"/>
                <a:ea typeface="+mn-ea"/>
                <a:cs typeface="+mn-cs"/>
              </a:rPr>
              <a:t> radio elements. By using the same name property, we make them all be part of the same group. We initialize the two options using detail?.</a:t>
            </a:r>
            <a:r>
              <a:rPr lang="en-GB" sz="1200" kern="1200" baseline="0" noProof="0" dirty="0" err="1">
                <a:solidFill>
                  <a:schemeClr val="tx1"/>
                </a:solidFill>
                <a:effectLst/>
                <a:latin typeface="+mn-lt"/>
                <a:ea typeface="+mn-ea"/>
                <a:cs typeface="+mn-cs"/>
              </a:rPr>
              <a:t>checkedIn</a:t>
            </a:r>
            <a:r>
              <a:rPr lang="en-GB" sz="1200" kern="1200" baseline="0" noProof="0" dirty="0">
                <a:solidFill>
                  <a:schemeClr val="tx1"/>
                </a:solidFill>
                <a:effectLst/>
                <a:latin typeface="+mn-lt"/>
                <a:ea typeface="+mn-ea"/>
                <a:cs typeface="+mn-cs"/>
              </a:rPr>
              <a:t> and add a value for each one. Please note that if we do not use brackets for value, the value won’t be a </a:t>
            </a:r>
            <a:r>
              <a:rPr lang="en-GB" sz="1200" kern="1200" baseline="0" noProof="0" dirty="0" err="1">
                <a:solidFill>
                  <a:schemeClr val="tx1"/>
                </a:solidFill>
                <a:effectLst/>
                <a:latin typeface="+mn-lt"/>
                <a:ea typeface="+mn-ea"/>
                <a:cs typeface="+mn-cs"/>
              </a:rPr>
              <a:t>boolean</a:t>
            </a:r>
            <a:r>
              <a:rPr lang="en-GB" sz="1200" kern="1200" baseline="0" noProof="0" dirty="0">
                <a:solidFill>
                  <a:schemeClr val="tx1"/>
                </a:solidFill>
                <a:effectLst/>
                <a:latin typeface="+mn-lt"/>
                <a:ea typeface="+mn-ea"/>
                <a:cs typeface="+mn-cs"/>
              </a:rPr>
              <a:t> and it would be passed as string.</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158</a:t>
            </a:fld>
            <a:endParaRPr lang="es-ES_tradnl"/>
          </a:p>
        </p:txBody>
      </p:sp>
    </p:spTree>
    <p:extLst>
      <p:ext uri="{BB962C8B-B14F-4D97-AF65-F5344CB8AC3E}">
        <p14:creationId xmlns:p14="http://schemas.microsoft.com/office/powerpoint/2010/main" val="16544308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As</a:t>
            </a:r>
            <a:r>
              <a:rPr lang="en-GB" sz="1200" kern="1200" baseline="0" noProof="0" dirty="0">
                <a:solidFill>
                  <a:schemeClr val="tx1"/>
                </a:solidFill>
                <a:effectLst/>
                <a:latin typeface="+mn-lt"/>
                <a:ea typeface="+mn-ea"/>
                <a:cs typeface="+mn-cs"/>
              </a:rPr>
              <a:t> we can see everything works as expected. We have a check in date and we should display that depending on the status of the value </a:t>
            </a:r>
            <a:r>
              <a:rPr lang="en-GB" sz="1200" kern="1200" baseline="0" noProof="0" dirty="0" err="1">
                <a:solidFill>
                  <a:schemeClr val="tx1"/>
                </a:solidFill>
                <a:effectLst/>
                <a:latin typeface="+mn-lt"/>
                <a:ea typeface="+mn-ea"/>
                <a:cs typeface="+mn-cs"/>
              </a:rPr>
              <a:t>checkedIn</a:t>
            </a:r>
            <a:r>
              <a:rPr lang="en-GB" sz="1200" kern="1200" baseline="0" noProof="0" dirty="0">
                <a:solidFill>
                  <a:schemeClr val="tx1"/>
                </a:solidFill>
                <a:effectLst/>
                <a:latin typeface="+mn-lt"/>
                <a:ea typeface="+mn-ea"/>
                <a:cs typeface="+mn-cs"/>
              </a:rPr>
              <a:t>. Let’s add some logic for that.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159</a:t>
            </a:fld>
            <a:endParaRPr lang="es-ES_tradnl"/>
          </a:p>
        </p:txBody>
      </p:sp>
    </p:spTree>
    <p:extLst>
      <p:ext uri="{BB962C8B-B14F-4D97-AF65-F5344CB8AC3E}">
        <p14:creationId xmlns:p14="http://schemas.microsoft.com/office/powerpoint/2010/main" val="8726045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For</a:t>
            </a:r>
            <a:r>
              <a:rPr lang="en-GB" sz="1200" kern="1200" baseline="0" noProof="0" dirty="0">
                <a:solidFill>
                  <a:schemeClr val="tx1"/>
                </a:solidFill>
                <a:effectLst/>
                <a:latin typeface="+mn-lt"/>
                <a:ea typeface="+mn-ea"/>
                <a:cs typeface="+mn-cs"/>
              </a:rPr>
              <a:t> that we have to ad the </a:t>
            </a:r>
            <a:r>
              <a:rPr lang="en-GB" sz="1200" kern="1200" baseline="0" noProof="0" dirty="0" err="1">
                <a:solidFill>
                  <a:schemeClr val="tx1"/>
                </a:solidFill>
                <a:effectLst/>
                <a:latin typeface="+mn-lt"/>
                <a:ea typeface="+mn-ea"/>
                <a:cs typeface="+mn-cs"/>
              </a:rPr>
              <a:t>ngModelChange</a:t>
            </a:r>
            <a:r>
              <a:rPr lang="en-GB" sz="1200" kern="1200" baseline="0" noProof="0" dirty="0">
                <a:solidFill>
                  <a:schemeClr val="tx1"/>
                </a:solidFill>
                <a:effectLst/>
                <a:latin typeface="+mn-lt"/>
                <a:ea typeface="+mn-ea"/>
                <a:cs typeface="+mn-cs"/>
              </a:rPr>
              <a:t> event to the radios and have a method that updates the value </a:t>
            </a:r>
            <a:r>
              <a:rPr lang="en-GB" sz="1200" kern="1200" baseline="0" noProof="0" dirty="0" err="1">
                <a:solidFill>
                  <a:schemeClr val="tx1"/>
                </a:solidFill>
                <a:effectLst/>
                <a:latin typeface="+mn-lt"/>
                <a:ea typeface="+mn-ea"/>
                <a:cs typeface="+mn-cs"/>
              </a:rPr>
              <a:t>detail.chekInDate</a:t>
            </a:r>
            <a:r>
              <a:rPr lang="en-GB" sz="1200" kern="1200" baseline="0" noProof="0" dirty="0">
                <a:solidFill>
                  <a:schemeClr val="tx1"/>
                </a:solidFill>
                <a:effectLst/>
                <a:latin typeface="+mn-lt"/>
                <a:ea typeface="+mn-ea"/>
                <a:cs typeface="+mn-cs"/>
              </a:rPr>
              <a:t> every time. We should also have to create a new element in the form to receive this data</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160</a:t>
            </a:fld>
            <a:endParaRPr lang="es-ES_tradnl"/>
          </a:p>
        </p:txBody>
      </p:sp>
    </p:spTree>
    <p:extLst>
      <p:ext uri="{BB962C8B-B14F-4D97-AF65-F5344CB8AC3E}">
        <p14:creationId xmlns:p14="http://schemas.microsoft.com/office/powerpoint/2010/main" val="4628485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As</a:t>
            </a:r>
            <a:r>
              <a:rPr lang="en-GB" sz="1200" kern="1200" baseline="0" noProof="0" dirty="0">
                <a:solidFill>
                  <a:schemeClr val="tx1"/>
                </a:solidFill>
                <a:effectLst/>
                <a:latin typeface="+mn-lt"/>
                <a:ea typeface="+mn-ea"/>
                <a:cs typeface="+mn-cs"/>
              </a:rPr>
              <a:t> we can see everything works as expected. We have a check in date and we should display that depending on the status of the value </a:t>
            </a:r>
            <a:r>
              <a:rPr lang="en-GB" sz="1200" kern="1200" baseline="0" noProof="0" dirty="0" err="1">
                <a:solidFill>
                  <a:schemeClr val="tx1"/>
                </a:solidFill>
                <a:effectLst/>
                <a:latin typeface="+mn-lt"/>
                <a:ea typeface="+mn-ea"/>
                <a:cs typeface="+mn-cs"/>
              </a:rPr>
              <a:t>checkedIn</a:t>
            </a:r>
            <a:r>
              <a:rPr lang="en-GB" sz="1200" kern="1200" baseline="0" noProof="0" dirty="0">
                <a:solidFill>
                  <a:schemeClr val="tx1"/>
                </a:solidFill>
                <a:effectLst/>
                <a:latin typeface="+mn-lt"/>
                <a:ea typeface="+mn-ea"/>
                <a:cs typeface="+mn-cs"/>
              </a:rPr>
              <a:t>. Let’s add some logic for that.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161</a:t>
            </a:fld>
            <a:endParaRPr lang="es-ES_tradnl"/>
          </a:p>
        </p:txBody>
      </p:sp>
    </p:spTree>
    <p:extLst>
      <p:ext uri="{BB962C8B-B14F-4D97-AF65-F5344CB8AC3E}">
        <p14:creationId xmlns:p14="http://schemas.microsoft.com/office/powerpoint/2010/main" val="4820004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 we’ll do the same but with checkboxes,</a:t>
            </a:r>
            <a:r>
              <a:rPr lang="en-GB" sz="1200" kern="1200" baseline="0" noProof="0" dirty="0">
                <a:solidFill>
                  <a:schemeClr val="tx1"/>
                </a:solidFill>
                <a:effectLst/>
                <a:latin typeface="+mn-lt"/>
                <a:ea typeface="+mn-ea"/>
                <a:cs typeface="+mn-cs"/>
              </a:rPr>
              <a:t> which will be very similar. We’ll change our radios to a checkbox and keep the same functionality. Everything is the same but now there is no need for value. </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162</a:t>
            </a:fld>
            <a:endParaRPr lang="es-ES_tradnl"/>
          </a:p>
        </p:txBody>
      </p:sp>
    </p:spTree>
    <p:extLst>
      <p:ext uri="{BB962C8B-B14F-4D97-AF65-F5344CB8AC3E}">
        <p14:creationId xmlns:p14="http://schemas.microsoft.com/office/powerpoint/2010/main" val="45954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18</a:t>
            </a:fld>
            <a:endParaRPr lang="es-ES_tradnl"/>
          </a:p>
        </p:txBody>
      </p:sp>
    </p:spTree>
    <p:extLst>
      <p:ext uri="{BB962C8B-B14F-4D97-AF65-F5344CB8AC3E}">
        <p14:creationId xmlns:p14="http://schemas.microsoft.com/office/powerpoint/2010/main" val="16085660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See</a:t>
            </a:r>
            <a:r>
              <a:rPr lang="en-GB" sz="1200" kern="1200" baseline="0" noProof="0" dirty="0">
                <a:solidFill>
                  <a:schemeClr val="tx1"/>
                </a:solidFill>
                <a:effectLst/>
                <a:latin typeface="+mn-lt"/>
                <a:ea typeface="+mn-ea"/>
                <a:cs typeface="+mn-cs"/>
              </a:rPr>
              <a:t> that everything works as expected</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163</a:t>
            </a:fld>
            <a:endParaRPr lang="es-ES_tradnl"/>
          </a:p>
        </p:txBody>
      </p:sp>
    </p:spTree>
    <p:extLst>
      <p:ext uri="{BB962C8B-B14F-4D97-AF65-F5344CB8AC3E}">
        <p14:creationId xmlns:p14="http://schemas.microsoft.com/office/powerpoint/2010/main" val="9956729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164</a:t>
            </a:fld>
            <a:endParaRPr lang="es-ES_tradnl"/>
          </a:p>
        </p:txBody>
      </p:sp>
    </p:spTree>
    <p:extLst>
      <p:ext uri="{BB962C8B-B14F-4D97-AF65-F5344CB8AC3E}">
        <p14:creationId xmlns:p14="http://schemas.microsoft.com/office/powerpoint/2010/main" val="49059674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In</a:t>
            </a:r>
            <a:r>
              <a:rPr lang="en-GB" sz="1200" kern="1200" baseline="0" noProof="0" dirty="0">
                <a:solidFill>
                  <a:schemeClr val="tx1"/>
                </a:solidFill>
                <a:effectLst/>
                <a:latin typeface="+mn-lt"/>
                <a:ea typeface="+mn-ea"/>
                <a:cs typeface="+mn-cs"/>
              </a:rPr>
              <a:t> order to work with option elements, we recommend to create a new interface for that information. So let’s go ahead and create a new interface called baggage.</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165</a:t>
            </a:fld>
            <a:endParaRPr lang="es-ES_tradnl"/>
          </a:p>
        </p:txBody>
      </p:sp>
    </p:spTree>
    <p:extLst>
      <p:ext uri="{BB962C8B-B14F-4D97-AF65-F5344CB8AC3E}">
        <p14:creationId xmlns:p14="http://schemas.microsoft.com/office/powerpoint/2010/main" val="88268235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Firs</a:t>
            </a:r>
            <a:r>
              <a:rPr lang="en-GB" sz="1200" kern="1200" baseline="0" noProof="0" dirty="0">
                <a:solidFill>
                  <a:schemeClr val="tx1"/>
                </a:solidFill>
                <a:effectLst/>
                <a:latin typeface="+mn-lt"/>
                <a:ea typeface="+mn-ea"/>
                <a:cs typeface="+mn-cs"/>
              </a:rPr>
              <a:t>t we need to import the new interface. </a:t>
            </a:r>
          </a:p>
          <a:p>
            <a:r>
              <a:rPr lang="en-GB" sz="1200" kern="1200" baseline="0" noProof="0" dirty="0">
                <a:solidFill>
                  <a:schemeClr val="tx1"/>
                </a:solidFill>
                <a:effectLst/>
                <a:latin typeface="+mn-lt"/>
                <a:ea typeface="+mn-ea"/>
                <a:cs typeface="+mn-cs"/>
              </a:rPr>
              <a:t>Then, we will create a static array of baggage's with some options.</a:t>
            </a:r>
          </a:p>
          <a:p>
            <a:r>
              <a:rPr lang="en-GB" sz="1200" kern="1200" baseline="0" noProof="0" dirty="0">
                <a:solidFill>
                  <a:schemeClr val="tx1"/>
                </a:solidFill>
                <a:effectLst/>
                <a:latin typeface="+mn-lt"/>
                <a:ea typeface="+mn-ea"/>
                <a:cs typeface="+mn-cs"/>
              </a:rPr>
              <a:t>Finally, we will implement the new element in our form and populate the &lt;option&gt; element.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166</a:t>
            </a:fld>
            <a:endParaRPr lang="es-ES_tradnl"/>
          </a:p>
        </p:txBody>
      </p:sp>
    </p:spTree>
    <p:extLst>
      <p:ext uri="{BB962C8B-B14F-4D97-AF65-F5344CB8AC3E}">
        <p14:creationId xmlns:p14="http://schemas.microsoft.com/office/powerpoint/2010/main" val="145339506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First we create the select element and bind it to the baggage property of detail</a:t>
            </a:r>
            <a:r>
              <a:rPr lang="en-GB" sz="1200" kern="1200" baseline="0" noProof="0" dirty="0">
                <a:solidFill>
                  <a:schemeClr val="tx1"/>
                </a:solidFill>
                <a:effectLst/>
                <a:latin typeface="+mn-lt"/>
                <a:ea typeface="+mn-ea"/>
                <a:cs typeface="+mn-cs"/>
              </a:rPr>
              <a:t>.</a:t>
            </a:r>
          </a:p>
          <a:p>
            <a:r>
              <a:rPr lang="en-GB" sz="1200" kern="1200" baseline="0" noProof="0" dirty="0">
                <a:solidFill>
                  <a:schemeClr val="tx1"/>
                </a:solidFill>
                <a:effectLst/>
                <a:latin typeface="+mn-lt"/>
                <a:ea typeface="+mn-ea"/>
                <a:cs typeface="+mn-cs"/>
              </a:rPr>
              <a:t>Then we use a for loop at the for element printing out the value of the option and assigning the key as a value to the element.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167</a:t>
            </a:fld>
            <a:endParaRPr lang="es-ES_tradnl"/>
          </a:p>
        </p:txBody>
      </p:sp>
    </p:spTree>
    <p:extLst>
      <p:ext uri="{BB962C8B-B14F-4D97-AF65-F5344CB8AC3E}">
        <p14:creationId xmlns:p14="http://schemas.microsoft.com/office/powerpoint/2010/main" val="139262728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 can see everything is working. However if the value has an existing item, we would not display that so let’s make the changes we need for this.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168</a:t>
            </a:fld>
            <a:endParaRPr lang="es-ES_tradnl"/>
          </a:p>
        </p:txBody>
      </p:sp>
    </p:spTree>
    <p:extLst>
      <p:ext uri="{BB962C8B-B14F-4D97-AF65-F5344CB8AC3E}">
        <p14:creationId xmlns:p14="http://schemas.microsoft.com/office/powerpoint/2010/main" val="13831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Please note that just adding the selected</a:t>
            </a:r>
            <a:r>
              <a:rPr lang="en-GB" sz="1200" kern="1200" baseline="0" noProof="0" dirty="0">
                <a:solidFill>
                  <a:schemeClr val="tx1"/>
                </a:solidFill>
                <a:effectLst/>
                <a:latin typeface="+mn-lt"/>
                <a:ea typeface="+mn-ea"/>
                <a:cs typeface="+mn-cs"/>
              </a:rPr>
              <a:t> property to the option element and then checking is </a:t>
            </a:r>
            <a:r>
              <a:rPr lang="en-GB" sz="1200" kern="1200" baseline="0" noProof="0" dirty="0" err="1">
                <a:solidFill>
                  <a:schemeClr val="tx1"/>
                </a:solidFill>
                <a:effectLst/>
                <a:latin typeface="+mn-lt"/>
                <a:ea typeface="+mn-ea"/>
                <a:cs typeface="+mn-cs"/>
              </a:rPr>
              <a:t>item.key</a:t>
            </a:r>
            <a:r>
              <a:rPr lang="en-GB" sz="1200" kern="1200" baseline="0" noProof="0" dirty="0">
                <a:solidFill>
                  <a:schemeClr val="tx1"/>
                </a:solidFill>
                <a:effectLst/>
                <a:latin typeface="+mn-lt"/>
                <a:ea typeface="+mn-ea"/>
                <a:cs typeface="+mn-cs"/>
              </a:rPr>
              <a:t> equals </a:t>
            </a:r>
            <a:r>
              <a:rPr lang="en-GB" sz="1200" kern="1200" baseline="0" noProof="0" dirty="0" err="1">
                <a:solidFill>
                  <a:schemeClr val="tx1"/>
                </a:solidFill>
                <a:effectLst/>
                <a:latin typeface="+mn-lt"/>
                <a:ea typeface="+mn-ea"/>
                <a:cs typeface="+mn-cs"/>
              </a:rPr>
              <a:t>detail.baggage</a:t>
            </a:r>
            <a:r>
              <a:rPr lang="en-GB" sz="1200" kern="1200" baseline="0" noProof="0" dirty="0">
                <a:solidFill>
                  <a:schemeClr val="tx1"/>
                </a:solidFill>
                <a:effectLst/>
                <a:latin typeface="+mn-lt"/>
                <a:ea typeface="+mn-ea"/>
                <a:cs typeface="+mn-cs"/>
              </a:rPr>
              <a:t> will be enough.</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169</a:t>
            </a:fld>
            <a:endParaRPr lang="es-ES_tradnl"/>
          </a:p>
        </p:txBody>
      </p:sp>
    </p:spTree>
    <p:extLst>
      <p:ext uri="{BB962C8B-B14F-4D97-AF65-F5344CB8AC3E}">
        <p14:creationId xmlns:p14="http://schemas.microsoft.com/office/powerpoint/2010/main" val="43390231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Let’s change our </a:t>
            </a:r>
            <a:r>
              <a:rPr lang="en-GB" sz="1200" kern="1200" noProof="0" dirty="0" err="1">
                <a:solidFill>
                  <a:schemeClr val="tx1"/>
                </a:solidFill>
                <a:effectLst/>
                <a:latin typeface="+mn-lt"/>
                <a:ea typeface="+mn-ea"/>
                <a:cs typeface="+mn-cs"/>
              </a:rPr>
              <a:t>db.json</a:t>
            </a:r>
            <a:r>
              <a:rPr lang="en-GB" sz="1200" kern="1200" noProof="0" dirty="0">
                <a:solidFill>
                  <a:schemeClr val="tx1"/>
                </a:solidFill>
                <a:effectLst/>
                <a:latin typeface="+mn-lt"/>
                <a:ea typeface="+mn-ea"/>
                <a:cs typeface="+mn-cs"/>
              </a:rPr>
              <a:t> in order to proper</a:t>
            </a:r>
            <a:r>
              <a:rPr lang="en-GB" sz="1200" kern="1200" baseline="0" noProof="0" dirty="0">
                <a:solidFill>
                  <a:schemeClr val="tx1"/>
                </a:solidFill>
                <a:effectLst/>
                <a:latin typeface="+mn-lt"/>
                <a:ea typeface="+mn-ea"/>
                <a:cs typeface="+mn-cs"/>
              </a:rPr>
              <a:t> test this last change.</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170</a:t>
            </a:fld>
            <a:endParaRPr lang="es-ES_tradnl"/>
          </a:p>
        </p:txBody>
      </p:sp>
    </p:spTree>
    <p:extLst>
      <p:ext uri="{BB962C8B-B14F-4D97-AF65-F5344CB8AC3E}">
        <p14:creationId xmlns:p14="http://schemas.microsoft.com/office/powerpoint/2010/main" val="169705681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we can see No baggage shows by default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171</a:t>
            </a:fld>
            <a:endParaRPr lang="es-ES_tradnl"/>
          </a:p>
        </p:txBody>
      </p:sp>
    </p:spTree>
    <p:extLst>
      <p:ext uri="{BB962C8B-B14F-4D97-AF65-F5344CB8AC3E}">
        <p14:creationId xmlns:p14="http://schemas.microsoft.com/office/powerpoint/2010/main" val="152248434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In the same way we used template references in the form element, we can use it in other elements inside the form</a:t>
            </a:r>
            <a:r>
              <a:rPr lang="en-GB" sz="1200" kern="1200" baseline="0" noProof="0" dirty="0">
                <a:solidFill>
                  <a:schemeClr val="tx1"/>
                </a:solidFill>
                <a:effectLst/>
                <a:latin typeface="+mn-lt"/>
                <a:ea typeface="+mn-ea"/>
                <a:cs typeface="+mn-cs"/>
              </a:rPr>
              <a:t> and export the </a:t>
            </a:r>
            <a:r>
              <a:rPr lang="en-GB" sz="1200" kern="1200" baseline="0" noProof="0" dirty="0" err="1">
                <a:solidFill>
                  <a:schemeClr val="tx1"/>
                </a:solidFill>
                <a:effectLst/>
                <a:latin typeface="+mn-lt"/>
                <a:ea typeface="+mn-ea"/>
                <a:cs typeface="+mn-cs"/>
              </a:rPr>
              <a:t>ngModel</a:t>
            </a:r>
            <a:r>
              <a:rPr lang="en-GB" sz="1200" kern="1200" baseline="0" noProof="0" dirty="0">
                <a:solidFill>
                  <a:schemeClr val="tx1"/>
                </a:solidFill>
                <a:effectLst/>
                <a:latin typeface="+mn-lt"/>
                <a:ea typeface="+mn-ea"/>
                <a:cs typeface="+mn-cs"/>
              </a:rPr>
              <a:t> for those elements. This will help us to keep track of validations for one particular element.</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Now it’s time to add validations. Angular comes with a complete set of form validation built-in that you can use. You can always create a directive that implements the interface “Validation” and implement your own validation directive in case you have particular needs. For the purpose of this curse, we’re going to use just built-in validations.</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Validation will be added as an attribute. In this case we’re going to use “required”. So let’s use a template reference for the inputs passenger name and ID and show their errors.</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172</a:t>
            </a:fld>
            <a:endParaRPr lang="es-ES_tradnl"/>
          </a:p>
        </p:txBody>
      </p:sp>
    </p:spTree>
    <p:extLst>
      <p:ext uri="{BB962C8B-B14F-4D97-AF65-F5344CB8AC3E}">
        <p14:creationId xmlns:p14="http://schemas.microsoft.com/office/powerpoint/2010/main" val="373895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a:t>
            </a:r>
            <a:r>
              <a:rPr lang="en-GB" baseline="0" noProof="0" dirty="0"/>
              <a:t> this course we’ll learn the Angular basics but we’ll also learn main </a:t>
            </a:r>
            <a:r>
              <a:rPr lang="en-GB" baseline="0" noProof="0" dirty="0" err="1"/>
              <a:t>TypeScript</a:t>
            </a:r>
            <a:r>
              <a:rPr lang="en-GB" baseline="0" noProof="0" dirty="0"/>
              <a:t> concepts as well as some important principles of </a:t>
            </a:r>
            <a:r>
              <a:rPr lang="en-GB" baseline="0" noProof="0" dirty="0" err="1"/>
              <a:t>FrontEnd</a:t>
            </a:r>
            <a:r>
              <a:rPr lang="en-GB" baseline="0" noProof="0" dirty="0"/>
              <a:t> architectures with Angular</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19</a:t>
            </a:fld>
            <a:endParaRPr lang="es-ES_tradnl"/>
          </a:p>
        </p:txBody>
      </p:sp>
    </p:spTree>
    <p:extLst>
      <p:ext uri="{BB962C8B-B14F-4D97-AF65-F5344CB8AC3E}">
        <p14:creationId xmlns:p14="http://schemas.microsoft.com/office/powerpoint/2010/main" val="1357277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 can see how the error is populated when we remove the value of these</a:t>
            </a:r>
            <a:r>
              <a:rPr lang="en-GB" sz="1200" kern="1200" baseline="0" noProof="0" dirty="0">
                <a:solidFill>
                  <a:schemeClr val="tx1"/>
                </a:solidFill>
                <a:effectLst/>
                <a:latin typeface="+mn-lt"/>
                <a:ea typeface="+mn-ea"/>
                <a:cs typeface="+mn-cs"/>
              </a:rPr>
              <a:t> inputs</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173</a:t>
            </a:fld>
            <a:endParaRPr lang="es-ES_tradnl"/>
          </a:p>
        </p:txBody>
      </p:sp>
    </p:spTree>
    <p:extLst>
      <p:ext uri="{BB962C8B-B14F-4D97-AF65-F5344CB8AC3E}">
        <p14:creationId xmlns:p14="http://schemas.microsoft.com/office/powerpoint/2010/main" val="806362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From</a:t>
            </a:r>
            <a:r>
              <a:rPr lang="en-GB" sz="1200" kern="1200" baseline="0" noProof="0" dirty="0">
                <a:solidFill>
                  <a:schemeClr val="tx1"/>
                </a:solidFill>
                <a:effectLst/>
                <a:latin typeface="+mn-lt"/>
                <a:ea typeface="+mn-ea"/>
                <a:cs typeface="+mn-cs"/>
              </a:rPr>
              <a:t> the object form we have a way to globally check if the form is valid or not using the options .valid and .invalid</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174</a:t>
            </a:fld>
            <a:endParaRPr lang="es-ES_tradnl"/>
          </a:p>
        </p:txBody>
      </p:sp>
    </p:spTree>
    <p:extLst>
      <p:ext uri="{BB962C8B-B14F-4D97-AF65-F5344CB8AC3E}">
        <p14:creationId xmlns:p14="http://schemas.microsoft.com/office/powerpoint/2010/main" val="12408660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175</a:t>
            </a:fld>
            <a:endParaRPr lang="es-ES_tradnl"/>
          </a:p>
        </p:txBody>
      </p:sp>
    </p:spTree>
    <p:extLst>
      <p:ext uri="{BB962C8B-B14F-4D97-AF65-F5344CB8AC3E}">
        <p14:creationId xmlns:p14="http://schemas.microsoft.com/office/powerpoint/2010/main" val="12064663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176</a:t>
            </a:fld>
            <a:endParaRPr lang="es-ES_tradnl"/>
          </a:p>
        </p:txBody>
      </p:sp>
    </p:spTree>
    <p:extLst>
      <p:ext uri="{BB962C8B-B14F-4D97-AF65-F5344CB8AC3E}">
        <p14:creationId xmlns:p14="http://schemas.microsoft.com/office/powerpoint/2010/main" val="15861683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we can implement our validation messages just using the </a:t>
            </a:r>
            <a:r>
              <a:rPr lang="en-GB" sz="1200" kern="1200" baseline="0" noProof="0" dirty="0" err="1">
                <a:solidFill>
                  <a:schemeClr val="tx1"/>
                </a:solidFill>
                <a:effectLst/>
                <a:latin typeface="+mn-lt"/>
                <a:ea typeface="+mn-ea"/>
                <a:cs typeface="+mn-cs"/>
              </a:rPr>
              <a:t>ngIf</a:t>
            </a:r>
            <a:r>
              <a:rPr lang="en-GB" sz="1200" kern="1200" baseline="0" noProof="0" dirty="0">
                <a:solidFill>
                  <a:schemeClr val="tx1"/>
                </a:solidFill>
                <a:effectLst/>
                <a:latin typeface="+mn-lt"/>
                <a:ea typeface="+mn-ea"/>
                <a:cs typeface="+mn-cs"/>
              </a:rPr>
              <a:t> directive upon the value of the error. Just in case the value is null because the value has no errors, we add the ?.</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177</a:t>
            </a:fld>
            <a:endParaRPr lang="es-ES_tradnl"/>
          </a:p>
        </p:txBody>
      </p:sp>
    </p:spTree>
    <p:extLst>
      <p:ext uri="{BB962C8B-B14F-4D97-AF65-F5344CB8AC3E}">
        <p14:creationId xmlns:p14="http://schemas.microsoft.com/office/powerpoint/2010/main" val="10389910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 can add styles to this messages </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178</a:t>
            </a:fld>
            <a:endParaRPr lang="es-ES_tradnl"/>
          </a:p>
        </p:txBody>
      </p:sp>
    </p:spTree>
    <p:extLst>
      <p:ext uri="{BB962C8B-B14F-4D97-AF65-F5344CB8AC3E}">
        <p14:creationId xmlns:p14="http://schemas.microsoft.com/office/powerpoint/2010/main" val="19131538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a:t>
            </a:r>
            <a:r>
              <a:rPr lang="en-GB" sz="1200" kern="1200" baseline="0" noProof="0" dirty="0">
                <a:solidFill>
                  <a:schemeClr val="tx1"/>
                </a:solidFill>
                <a:effectLst/>
                <a:latin typeface="+mn-lt"/>
                <a:ea typeface="+mn-ea"/>
                <a:cs typeface="+mn-cs"/>
              </a:rPr>
              <a:t> still have something to fix. If let’s say the name is not there from the beginning, this would display an error message when the view is rendered without any interaction from the user. In order to fix that we’re going to use the property “dirty”.</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Dirty means the form control value has changed because the user has actually interacted with it. At the beginning, </a:t>
            </a:r>
            <a:r>
              <a:rPr lang="en-GB" sz="1200" kern="1200" baseline="0" noProof="0" dirty="0" err="1">
                <a:solidFill>
                  <a:schemeClr val="tx1"/>
                </a:solidFill>
                <a:effectLst/>
                <a:latin typeface="+mn-lt"/>
                <a:ea typeface="+mn-ea"/>
                <a:cs typeface="+mn-cs"/>
              </a:rPr>
              <a:t>fullname.dirty</a:t>
            </a:r>
            <a:r>
              <a:rPr lang="en-GB" sz="1200" kern="1200" baseline="0" noProof="0" dirty="0">
                <a:solidFill>
                  <a:schemeClr val="tx1"/>
                </a:solidFill>
                <a:effectLst/>
                <a:latin typeface="+mn-lt"/>
                <a:ea typeface="+mn-ea"/>
                <a:cs typeface="+mn-cs"/>
              </a:rPr>
              <a:t> will be false because nobody has interacted with it.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179</a:t>
            </a:fld>
            <a:endParaRPr lang="es-ES_tradnl"/>
          </a:p>
        </p:txBody>
      </p:sp>
    </p:spTree>
    <p:extLst>
      <p:ext uri="{BB962C8B-B14F-4D97-AF65-F5344CB8AC3E}">
        <p14:creationId xmlns:p14="http://schemas.microsoft.com/office/powerpoint/2010/main" val="59180157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a:t>
            </a:r>
            <a:r>
              <a:rPr lang="en-GB" sz="1200" kern="1200" baseline="0" noProof="0" dirty="0">
                <a:solidFill>
                  <a:schemeClr val="tx1"/>
                </a:solidFill>
                <a:effectLst/>
                <a:latin typeface="+mn-lt"/>
                <a:ea typeface="+mn-ea"/>
                <a:cs typeface="+mn-cs"/>
              </a:rPr>
              <a:t> can use also other properties like ”touched”, which will be true if the user touches the input even if he does not change anything. Everything will depend of your validation strategy</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180</a:t>
            </a:fld>
            <a:endParaRPr lang="es-ES_tradnl"/>
          </a:p>
        </p:txBody>
      </p:sp>
    </p:spTree>
    <p:extLst>
      <p:ext uri="{BB962C8B-B14F-4D97-AF65-F5344CB8AC3E}">
        <p14:creationId xmlns:p14="http://schemas.microsoft.com/office/powerpoint/2010/main" val="116620481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sz="1200" kern="1200" noProof="0" dirty="0" err="1">
                <a:solidFill>
                  <a:schemeClr val="tx1"/>
                </a:solidFill>
                <a:effectLst/>
                <a:latin typeface="+mn-lt"/>
                <a:ea typeface="+mn-ea"/>
                <a:cs typeface="+mn-cs"/>
              </a:rPr>
              <a:t>We</a:t>
            </a:r>
            <a:r>
              <a:rPr lang="es-ES_tradnl" sz="1200" kern="1200" baseline="0" noProof="0" dirty="0">
                <a:solidFill>
                  <a:schemeClr val="tx1"/>
                </a:solidFill>
                <a:effectLst/>
                <a:latin typeface="+mn-lt"/>
                <a:ea typeface="+mn-ea"/>
                <a:cs typeface="+mn-cs"/>
              </a:rPr>
              <a:t> </a:t>
            </a:r>
            <a:r>
              <a:rPr lang="es-ES_tradnl" sz="1200" kern="1200" baseline="0" noProof="0" dirty="0" err="1">
                <a:solidFill>
                  <a:schemeClr val="tx1"/>
                </a:solidFill>
                <a:effectLst/>
                <a:latin typeface="+mn-lt"/>
                <a:ea typeface="+mn-ea"/>
                <a:cs typeface="+mn-cs"/>
              </a:rPr>
              <a:t>have</a:t>
            </a:r>
            <a:r>
              <a:rPr lang="es-ES_tradnl" sz="1200" kern="1200" baseline="0" noProof="0" dirty="0">
                <a:solidFill>
                  <a:schemeClr val="tx1"/>
                </a:solidFill>
                <a:effectLst/>
                <a:latin typeface="+mn-lt"/>
                <a:ea typeface="+mn-ea"/>
                <a:cs typeface="+mn-cs"/>
              </a:rPr>
              <a:t> </a:t>
            </a:r>
            <a:r>
              <a:rPr lang="es-ES_tradnl" sz="1200" kern="1200" baseline="0" noProof="0" dirty="0" err="1">
                <a:solidFill>
                  <a:schemeClr val="tx1"/>
                </a:solidFill>
                <a:effectLst/>
                <a:latin typeface="+mn-lt"/>
                <a:ea typeface="+mn-ea"/>
                <a:cs typeface="+mn-cs"/>
              </a:rPr>
              <a:t>several</a:t>
            </a:r>
            <a:r>
              <a:rPr lang="es-ES_tradnl" sz="1200" kern="1200" baseline="0" noProof="0" dirty="0">
                <a:solidFill>
                  <a:schemeClr val="tx1"/>
                </a:solidFill>
                <a:effectLst/>
                <a:latin typeface="+mn-lt"/>
                <a:ea typeface="+mn-ea"/>
                <a:cs typeface="+mn-cs"/>
              </a:rPr>
              <a:t> </a:t>
            </a:r>
            <a:r>
              <a:rPr lang="es-ES_tradnl" sz="1200" kern="1200" baseline="0" noProof="0" dirty="0" err="1">
                <a:solidFill>
                  <a:schemeClr val="tx1"/>
                </a:solidFill>
                <a:effectLst/>
                <a:latin typeface="+mn-lt"/>
                <a:ea typeface="+mn-ea"/>
                <a:cs typeface="+mn-cs"/>
              </a:rPr>
              <a:t>built</a:t>
            </a:r>
            <a:r>
              <a:rPr lang="es-ES_tradnl" sz="1200" kern="1200" baseline="0" noProof="0" dirty="0">
                <a:solidFill>
                  <a:schemeClr val="tx1"/>
                </a:solidFill>
                <a:effectLst/>
                <a:latin typeface="+mn-lt"/>
                <a:ea typeface="+mn-ea"/>
                <a:cs typeface="+mn-cs"/>
              </a:rPr>
              <a:t>-in </a:t>
            </a:r>
            <a:r>
              <a:rPr lang="es-ES_tradnl" sz="1200" kern="1200" baseline="0" noProof="0" dirty="0" err="1">
                <a:solidFill>
                  <a:schemeClr val="tx1"/>
                </a:solidFill>
                <a:effectLst/>
                <a:latin typeface="+mn-lt"/>
                <a:ea typeface="+mn-ea"/>
                <a:cs typeface="+mn-cs"/>
              </a:rPr>
              <a:t>validation</a:t>
            </a:r>
            <a:r>
              <a:rPr lang="es-ES_tradnl" sz="1200" kern="1200" baseline="0" noProof="0" dirty="0">
                <a:solidFill>
                  <a:schemeClr val="tx1"/>
                </a:solidFill>
                <a:effectLst/>
                <a:latin typeface="+mn-lt"/>
                <a:ea typeface="+mn-ea"/>
                <a:cs typeface="+mn-cs"/>
              </a:rPr>
              <a:t>.</a:t>
            </a:r>
            <a:endParaRPr lang="es-ES_tradnl"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181</a:t>
            </a:fld>
            <a:endParaRPr lang="es-ES_tradnl"/>
          </a:p>
        </p:txBody>
      </p:sp>
    </p:spTree>
    <p:extLst>
      <p:ext uri="{BB962C8B-B14F-4D97-AF65-F5344CB8AC3E}">
        <p14:creationId xmlns:p14="http://schemas.microsoft.com/office/powerpoint/2010/main" val="20188758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As easy as before, checking is the form is valid or not we can enable or disable the button</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182</a:t>
            </a:fld>
            <a:endParaRPr lang="es-ES_tradnl"/>
          </a:p>
        </p:txBody>
      </p:sp>
    </p:spTree>
    <p:extLst>
      <p:ext uri="{BB962C8B-B14F-4D97-AF65-F5344CB8AC3E}">
        <p14:creationId xmlns:p14="http://schemas.microsoft.com/office/powerpoint/2010/main" val="11087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20</a:t>
            </a:fld>
            <a:endParaRPr lang="es-ES_tradnl"/>
          </a:p>
        </p:txBody>
      </p:sp>
    </p:spTree>
    <p:extLst>
      <p:ext uri="{BB962C8B-B14F-4D97-AF65-F5344CB8AC3E}">
        <p14:creationId xmlns:p14="http://schemas.microsoft.com/office/powerpoint/2010/main" val="325726877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it’s time to really submit our information. We do not need to listen to the button click event, because we’re working with Angular forms we need to listen to the </a:t>
            </a:r>
            <a:r>
              <a:rPr lang="en-GB" sz="1200" kern="1200" baseline="0" noProof="0" dirty="0" err="1">
                <a:solidFill>
                  <a:schemeClr val="tx1"/>
                </a:solidFill>
                <a:effectLst/>
                <a:latin typeface="+mn-lt"/>
                <a:ea typeface="+mn-ea"/>
                <a:cs typeface="+mn-cs"/>
              </a:rPr>
              <a:t>ngSubmit</a:t>
            </a:r>
            <a:r>
              <a:rPr lang="en-GB" sz="1200" kern="1200" baseline="0" noProof="0" dirty="0">
                <a:solidFill>
                  <a:schemeClr val="tx1"/>
                </a:solidFill>
                <a:effectLst/>
                <a:latin typeface="+mn-lt"/>
                <a:ea typeface="+mn-ea"/>
                <a:cs typeface="+mn-cs"/>
              </a:rPr>
              <a:t> event of the form.</a:t>
            </a:r>
          </a:p>
          <a:p>
            <a:r>
              <a:rPr lang="en-GB" sz="1200" kern="1200" baseline="0" noProof="0" dirty="0">
                <a:solidFill>
                  <a:schemeClr val="tx1"/>
                </a:solidFill>
                <a:effectLst/>
                <a:latin typeface="+mn-lt"/>
                <a:ea typeface="+mn-ea"/>
                <a:cs typeface="+mn-cs"/>
              </a:rPr>
              <a:t>w</a:t>
            </a:r>
          </a:p>
          <a:p>
            <a:r>
              <a:rPr lang="en-GB" sz="1200" kern="1200" baseline="0" noProof="0" dirty="0">
                <a:solidFill>
                  <a:schemeClr val="tx1"/>
                </a:solidFill>
                <a:effectLst/>
                <a:latin typeface="+mn-lt"/>
                <a:ea typeface="+mn-ea"/>
                <a:cs typeface="+mn-cs"/>
              </a:rPr>
              <a:t>For the method, instead of passing the entire form object, we will send just the </a:t>
            </a:r>
            <a:r>
              <a:rPr lang="en-GB" sz="1200" kern="1200" baseline="0" noProof="0" dirty="0" err="1">
                <a:solidFill>
                  <a:schemeClr val="tx1"/>
                </a:solidFill>
                <a:effectLst/>
                <a:latin typeface="+mn-lt"/>
                <a:ea typeface="+mn-ea"/>
                <a:cs typeface="+mn-cs"/>
              </a:rPr>
              <a:t>form.value</a:t>
            </a:r>
            <a:r>
              <a:rPr lang="en-GB" sz="1200" kern="1200" baseline="0" noProof="0" dirty="0">
                <a:solidFill>
                  <a:schemeClr val="tx1"/>
                </a:solidFill>
                <a:effectLst/>
                <a:latin typeface="+mn-lt"/>
                <a:ea typeface="+mn-ea"/>
                <a:cs typeface="+mn-cs"/>
              </a:rPr>
              <a:t>, which contains all the information we want. We will also send </a:t>
            </a:r>
            <a:r>
              <a:rPr lang="en-GB" sz="1200" kern="1200" baseline="0" noProof="0" dirty="0" err="1">
                <a:solidFill>
                  <a:schemeClr val="tx1"/>
                </a:solidFill>
                <a:effectLst/>
                <a:latin typeface="+mn-lt"/>
                <a:ea typeface="+mn-ea"/>
                <a:cs typeface="+mn-cs"/>
              </a:rPr>
              <a:t>form.valid</a:t>
            </a:r>
            <a:r>
              <a:rPr lang="en-GB" sz="1200" kern="1200" baseline="0" noProof="0" dirty="0">
                <a:solidFill>
                  <a:schemeClr val="tx1"/>
                </a:solidFill>
                <a:effectLst/>
                <a:latin typeface="+mn-lt"/>
                <a:ea typeface="+mn-ea"/>
                <a:cs typeface="+mn-cs"/>
              </a:rPr>
              <a:t> for a quick check inside the method.</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We’re working with a stateless component because the information comes from its parent. We want to keep it that way so we’ll have to implement a new @Output so we can communicate back to the parent when a user has been updated.</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183</a:t>
            </a:fld>
            <a:endParaRPr lang="es-ES_tradnl"/>
          </a:p>
        </p:txBody>
      </p:sp>
    </p:spTree>
    <p:extLst>
      <p:ext uri="{BB962C8B-B14F-4D97-AF65-F5344CB8AC3E}">
        <p14:creationId xmlns:p14="http://schemas.microsoft.com/office/powerpoint/2010/main" val="15590677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 we update</a:t>
            </a:r>
            <a:r>
              <a:rPr lang="en-GB" sz="1200" kern="1200" baseline="0" noProof="0" dirty="0">
                <a:solidFill>
                  <a:schemeClr val="tx1"/>
                </a:solidFill>
                <a:effectLst/>
                <a:latin typeface="+mn-lt"/>
                <a:ea typeface="+mn-ea"/>
                <a:cs typeface="+mn-cs"/>
              </a:rPr>
              <a:t> the parent so it’s listening to the event update and console.log the result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184</a:t>
            </a:fld>
            <a:endParaRPr lang="es-ES_tradnl"/>
          </a:p>
        </p:txBody>
      </p:sp>
    </p:spTree>
    <p:extLst>
      <p:ext uri="{BB962C8B-B14F-4D97-AF65-F5344CB8AC3E}">
        <p14:creationId xmlns:p14="http://schemas.microsoft.com/office/powerpoint/2010/main" val="14116150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Finally</a:t>
            </a:r>
            <a:r>
              <a:rPr lang="en-GB" sz="1200" kern="1200" baseline="0" noProof="0" dirty="0">
                <a:solidFill>
                  <a:schemeClr val="tx1"/>
                </a:solidFill>
                <a:effectLst/>
                <a:latin typeface="+mn-lt"/>
                <a:ea typeface="+mn-ea"/>
                <a:cs typeface="+mn-cs"/>
              </a:rPr>
              <a:t> we just implement the </a:t>
            </a:r>
            <a:r>
              <a:rPr lang="en-GB" sz="1200" kern="1200" baseline="0" noProof="0" dirty="0" err="1">
                <a:solidFill>
                  <a:schemeClr val="tx1"/>
                </a:solidFill>
                <a:effectLst/>
                <a:latin typeface="+mn-lt"/>
                <a:ea typeface="+mn-ea"/>
                <a:cs typeface="+mn-cs"/>
              </a:rPr>
              <a:t>passengerService</a:t>
            </a:r>
            <a:r>
              <a:rPr lang="en-GB" sz="1200" kern="1200" baseline="0" noProof="0" dirty="0">
                <a:solidFill>
                  <a:schemeClr val="tx1"/>
                </a:solidFill>
                <a:effectLst/>
                <a:latin typeface="+mn-lt"/>
                <a:ea typeface="+mn-ea"/>
                <a:cs typeface="+mn-cs"/>
              </a:rPr>
              <a:t> call to persist the information to our </a:t>
            </a:r>
            <a:r>
              <a:rPr lang="en-GB" sz="1200" kern="1200" baseline="0" noProof="0" dirty="0" err="1">
                <a:solidFill>
                  <a:schemeClr val="tx1"/>
                </a:solidFill>
                <a:effectLst/>
                <a:latin typeface="+mn-lt"/>
                <a:ea typeface="+mn-ea"/>
                <a:cs typeface="+mn-cs"/>
              </a:rPr>
              <a:t>backEnd</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185</a:t>
            </a:fld>
            <a:endParaRPr lang="es-ES_tradnl"/>
          </a:p>
        </p:txBody>
      </p:sp>
    </p:spTree>
    <p:extLst>
      <p:ext uri="{BB962C8B-B14F-4D97-AF65-F5344CB8AC3E}">
        <p14:creationId xmlns:p14="http://schemas.microsoft.com/office/powerpoint/2010/main" val="110633285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186</a:t>
            </a:fld>
            <a:endParaRPr lang="es-ES_tradnl"/>
          </a:p>
        </p:txBody>
      </p:sp>
    </p:spTree>
    <p:extLst>
      <p:ext uri="{BB962C8B-B14F-4D97-AF65-F5344CB8AC3E}">
        <p14:creationId xmlns:p14="http://schemas.microsoft.com/office/powerpoint/2010/main" val="1658671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Finally,</a:t>
            </a:r>
            <a:r>
              <a:rPr lang="en-GB" sz="1200" kern="1200" baseline="0" noProof="0" dirty="0">
                <a:solidFill>
                  <a:schemeClr val="tx1"/>
                </a:solidFill>
                <a:effectLst/>
                <a:latin typeface="+mn-lt"/>
                <a:ea typeface="+mn-ea"/>
                <a:cs typeface="+mn-cs"/>
              </a:rPr>
              <a:t> we’re going to learn about routing in angular. First let’s take a look at the index.html file.</a:t>
            </a:r>
          </a:p>
          <a:p>
            <a:r>
              <a:rPr lang="en-GB" sz="1200" kern="1200" baseline="0" noProof="0" dirty="0">
                <a:solidFill>
                  <a:schemeClr val="tx1"/>
                </a:solidFill>
                <a:effectLst/>
                <a:latin typeface="+mn-lt"/>
                <a:ea typeface="+mn-ea"/>
                <a:cs typeface="+mn-cs"/>
              </a:rPr>
              <a:t>Please note at line 6 the element base with the attribute </a:t>
            </a:r>
            <a:r>
              <a:rPr lang="en-GB" sz="1200" kern="1200" baseline="0" noProof="0" dirty="0" err="1">
                <a:solidFill>
                  <a:schemeClr val="tx1"/>
                </a:solidFill>
                <a:effectLst/>
                <a:latin typeface="+mn-lt"/>
                <a:ea typeface="+mn-ea"/>
                <a:cs typeface="+mn-cs"/>
              </a:rPr>
              <a:t>href</a:t>
            </a:r>
            <a:r>
              <a:rPr lang="en-GB" sz="1200" kern="1200" baseline="0" noProof="0" dirty="0">
                <a:solidFill>
                  <a:schemeClr val="tx1"/>
                </a:solidFill>
                <a:effectLst/>
                <a:latin typeface="+mn-lt"/>
                <a:ea typeface="+mn-ea"/>
                <a:cs typeface="+mn-cs"/>
              </a:rPr>
              <a:t>=“/”. In order to use routing in Angular we need this so we can specify the root for all URLs.</a:t>
            </a:r>
          </a:p>
          <a:p>
            <a:endParaRPr lang="en-GB" sz="1200" kern="1200" baseline="0" noProof="0" dirty="0">
              <a:solidFill>
                <a:schemeClr val="tx1"/>
              </a:solidFill>
              <a:effectLst/>
              <a:latin typeface="+mn-lt"/>
              <a:ea typeface="+mn-ea"/>
              <a:cs typeface="+mn-cs"/>
            </a:endParaRPr>
          </a:p>
          <a:p>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187</a:t>
            </a:fld>
            <a:endParaRPr lang="es-ES_tradnl"/>
          </a:p>
        </p:txBody>
      </p:sp>
    </p:spTree>
    <p:extLst>
      <p:ext uri="{BB962C8B-B14F-4D97-AF65-F5344CB8AC3E}">
        <p14:creationId xmlns:p14="http://schemas.microsoft.com/office/powerpoint/2010/main" val="213611117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let’s go to the </a:t>
            </a:r>
            <a:r>
              <a:rPr lang="en-GB" sz="1200" kern="1200" baseline="0" noProof="0" dirty="0" err="1">
                <a:solidFill>
                  <a:schemeClr val="tx1"/>
                </a:solidFill>
                <a:effectLst/>
                <a:latin typeface="+mn-lt"/>
                <a:ea typeface="+mn-ea"/>
                <a:cs typeface="+mn-cs"/>
              </a:rPr>
              <a:t>AppModule</a:t>
            </a:r>
            <a:r>
              <a:rPr lang="en-GB" sz="1200" kern="1200" baseline="0" noProof="0" dirty="0">
                <a:solidFill>
                  <a:schemeClr val="tx1"/>
                </a:solidFill>
                <a:effectLst/>
                <a:latin typeface="+mn-lt"/>
                <a:ea typeface="+mn-ea"/>
                <a:cs typeface="+mn-cs"/>
              </a:rPr>
              <a:t> and import the </a:t>
            </a:r>
            <a:r>
              <a:rPr lang="en-GB" sz="1200" kern="1200" baseline="0" noProof="0" dirty="0" err="1">
                <a:solidFill>
                  <a:schemeClr val="tx1"/>
                </a:solidFill>
                <a:effectLst/>
                <a:latin typeface="+mn-lt"/>
                <a:ea typeface="+mn-ea"/>
                <a:cs typeface="+mn-cs"/>
              </a:rPr>
              <a:t>RouterModule</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188</a:t>
            </a:fld>
            <a:endParaRPr lang="es-ES_tradnl"/>
          </a:p>
        </p:txBody>
      </p:sp>
    </p:spTree>
    <p:extLst>
      <p:ext uri="{BB962C8B-B14F-4D97-AF65-F5344CB8AC3E}">
        <p14:creationId xmlns:p14="http://schemas.microsoft.com/office/powerpoint/2010/main" val="10619533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When</a:t>
            </a:r>
            <a:r>
              <a:rPr lang="en-GB" sz="1200" kern="1200" baseline="0" noProof="0" dirty="0">
                <a:solidFill>
                  <a:schemeClr val="tx1"/>
                </a:solidFill>
                <a:effectLst/>
                <a:latin typeface="+mn-lt"/>
                <a:ea typeface="+mn-ea"/>
                <a:cs typeface="+mn-cs"/>
              </a:rPr>
              <a:t> we import the </a:t>
            </a:r>
            <a:r>
              <a:rPr lang="en-GB" sz="1200" kern="1200" baseline="0" noProof="0" dirty="0" err="1">
                <a:solidFill>
                  <a:schemeClr val="tx1"/>
                </a:solidFill>
                <a:effectLst/>
                <a:latin typeface="+mn-lt"/>
                <a:ea typeface="+mn-ea"/>
                <a:cs typeface="+mn-cs"/>
              </a:rPr>
              <a:t>RouterModule</a:t>
            </a:r>
            <a:r>
              <a:rPr lang="en-GB" sz="1200" kern="1200" baseline="0" noProof="0" dirty="0">
                <a:solidFill>
                  <a:schemeClr val="tx1"/>
                </a:solidFill>
                <a:effectLst/>
                <a:latin typeface="+mn-lt"/>
                <a:ea typeface="+mn-ea"/>
                <a:cs typeface="+mn-cs"/>
              </a:rPr>
              <a:t>, we need to provide an array of routes so it can be initialized when the applications loads. For that we use the </a:t>
            </a:r>
            <a:r>
              <a:rPr lang="en-GB" sz="1200" kern="1200" baseline="0" noProof="0" dirty="0" err="1">
                <a:solidFill>
                  <a:schemeClr val="tx1"/>
                </a:solidFill>
                <a:effectLst/>
                <a:latin typeface="+mn-lt"/>
                <a:ea typeface="+mn-ea"/>
                <a:cs typeface="+mn-cs"/>
              </a:rPr>
              <a:t>forRoot</a:t>
            </a:r>
            <a:r>
              <a:rPr lang="en-GB" sz="1200" kern="1200" baseline="0" noProof="0" dirty="0">
                <a:solidFill>
                  <a:schemeClr val="tx1"/>
                </a:solidFill>
                <a:effectLst/>
                <a:latin typeface="+mn-lt"/>
                <a:ea typeface="+mn-ea"/>
                <a:cs typeface="+mn-cs"/>
              </a:rPr>
              <a:t> method and create a list of routes following the interface Routes.</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First route will be for an empty route, we’ll redirect to a </a:t>
            </a:r>
            <a:r>
              <a:rPr lang="en-GB" sz="1200" kern="1200" baseline="0" noProof="0" dirty="0" err="1">
                <a:solidFill>
                  <a:schemeClr val="tx1"/>
                </a:solidFill>
                <a:effectLst/>
                <a:latin typeface="+mn-lt"/>
                <a:ea typeface="+mn-ea"/>
                <a:cs typeface="+mn-cs"/>
              </a:rPr>
              <a:t>HomeComponent</a:t>
            </a:r>
            <a:r>
              <a:rPr lang="en-GB" sz="1200" kern="1200" baseline="0" noProof="0" dirty="0">
                <a:solidFill>
                  <a:schemeClr val="tx1"/>
                </a:solidFill>
                <a:effectLst/>
                <a:latin typeface="+mn-lt"/>
                <a:ea typeface="+mn-ea"/>
                <a:cs typeface="+mn-cs"/>
              </a:rPr>
              <a:t>, which does not exist yet.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189</a:t>
            </a:fld>
            <a:endParaRPr lang="es-ES_tradnl"/>
          </a:p>
        </p:txBody>
      </p:sp>
    </p:spTree>
    <p:extLst>
      <p:ext uri="{BB962C8B-B14F-4D97-AF65-F5344CB8AC3E}">
        <p14:creationId xmlns:p14="http://schemas.microsoft.com/office/powerpoint/2010/main" val="7738674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And this is how will look like our home component</a:t>
            </a:r>
            <a:r>
              <a:rPr lang="en-GB" sz="1200" kern="1200" baseline="0" noProof="0" dirty="0">
                <a:solidFill>
                  <a:schemeClr val="tx1"/>
                </a:solidFill>
                <a:effectLst/>
                <a:latin typeface="+mn-lt"/>
                <a:ea typeface="+mn-ea"/>
                <a:cs typeface="+mn-cs"/>
              </a:rPr>
              <a:t> and where we should create it.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190</a:t>
            </a:fld>
            <a:endParaRPr lang="es-ES_tradnl"/>
          </a:p>
        </p:txBody>
      </p:sp>
    </p:spTree>
    <p:extLst>
      <p:ext uri="{BB962C8B-B14F-4D97-AF65-F5344CB8AC3E}">
        <p14:creationId xmlns:p14="http://schemas.microsoft.com/office/powerpoint/2010/main" val="95812675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Finally,</a:t>
            </a:r>
            <a:r>
              <a:rPr lang="en-GB" sz="1200" kern="1200" baseline="0" noProof="0" dirty="0">
                <a:solidFill>
                  <a:schemeClr val="tx1"/>
                </a:solidFill>
                <a:effectLst/>
                <a:latin typeface="+mn-lt"/>
                <a:ea typeface="+mn-ea"/>
                <a:cs typeface="+mn-cs"/>
              </a:rPr>
              <a:t> for make the router work, we need to change </a:t>
            </a:r>
            <a:r>
              <a:rPr lang="en-GB" sz="1200" kern="1200" baseline="0" noProof="0" dirty="0" err="1">
                <a:solidFill>
                  <a:schemeClr val="tx1"/>
                </a:solidFill>
                <a:effectLst/>
                <a:latin typeface="+mn-lt"/>
                <a:ea typeface="+mn-ea"/>
                <a:cs typeface="+mn-cs"/>
              </a:rPr>
              <a:t>app.componet.ts</a:t>
            </a:r>
            <a:r>
              <a:rPr lang="en-GB" sz="1200" kern="1200" baseline="0" noProof="0" dirty="0">
                <a:solidFill>
                  <a:schemeClr val="tx1"/>
                </a:solidFill>
                <a:effectLst/>
                <a:latin typeface="+mn-lt"/>
                <a:ea typeface="+mn-ea"/>
                <a:cs typeface="+mn-cs"/>
              </a:rPr>
              <a:t> file and add the element &lt;router-outlet&gt; which is a directive. This will be like a place holder where our components will be injected.</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191</a:t>
            </a:fld>
            <a:endParaRPr lang="es-ES_tradnl"/>
          </a:p>
        </p:txBody>
      </p:sp>
    </p:spTree>
    <p:extLst>
      <p:ext uri="{BB962C8B-B14F-4D97-AF65-F5344CB8AC3E}">
        <p14:creationId xmlns:p14="http://schemas.microsoft.com/office/powerpoint/2010/main" val="11422333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And</a:t>
            </a:r>
            <a:r>
              <a:rPr lang="en-GB" sz="1200" kern="1200" baseline="0" noProof="0" dirty="0">
                <a:solidFill>
                  <a:schemeClr val="tx1"/>
                </a:solidFill>
                <a:effectLst/>
                <a:latin typeface="+mn-lt"/>
                <a:ea typeface="+mn-ea"/>
                <a:cs typeface="+mn-cs"/>
              </a:rPr>
              <a:t> this will be the result of calling the application with no URL</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192</a:t>
            </a:fld>
            <a:endParaRPr lang="es-ES_tradnl"/>
          </a:p>
        </p:txBody>
      </p:sp>
    </p:spTree>
    <p:extLst>
      <p:ext uri="{BB962C8B-B14F-4D97-AF65-F5344CB8AC3E}">
        <p14:creationId xmlns:p14="http://schemas.microsoft.com/office/powerpoint/2010/main" val="24326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21</a:t>
            </a:fld>
            <a:endParaRPr lang="es-ES_tradnl"/>
          </a:p>
        </p:txBody>
      </p:sp>
    </p:spTree>
    <p:extLst>
      <p:ext uri="{BB962C8B-B14F-4D97-AF65-F5344CB8AC3E}">
        <p14:creationId xmlns:p14="http://schemas.microsoft.com/office/powerpoint/2010/main" val="130208975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As</a:t>
            </a:r>
            <a:r>
              <a:rPr lang="en-GB" sz="1200" kern="1200" baseline="0" noProof="0" dirty="0">
                <a:solidFill>
                  <a:schemeClr val="tx1"/>
                </a:solidFill>
                <a:effectLst/>
                <a:latin typeface="+mn-lt"/>
                <a:ea typeface="+mn-ea"/>
                <a:cs typeface="+mn-cs"/>
              </a:rPr>
              <a:t> we’re working with routes, we might have the case where the route introduced does not exist. For those cases we need to set up a Wildcard route. We’ll do it by using the special path ‘**’. That means everything is not any of the other routes go here.</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As we did before, we’ll create a new component called </a:t>
            </a:r>
            <a:r>
              <a:rPr lang="en-GB" sz="1200" kern="1200" baseline="0" noProof="0" dirty="0" err="1">
                <a:solidFill>
                  <a:schemeClr val="tx1"/>
                </a:solidFill>
                <a:effectLst/>
                <a:latin typeface="+mn-lt"/>
                <a:ea typeface="+mn-ea"/>
                <a:cs typeface="+mn-cs"/>
              </a:rPr>
              <a:t>NotFound</a:t>
            </a:r>
            <a:r>
              <a:rPr lang="en-GB" sz="1200" kern="1200" baseline="0" noProof="0" dirty="0">
                <a:solidFill>
                  <a:schemeClr val="tx1"/>
                </a:solidFill>
                <a:effectLst/>
                <a:latin typeface="+mn-lt"/>
                <a:ea typeface="+mn-ea"/>
                <a:cs typeface="+mn-cs"/>
              </a:rPr>
              <a:t> that we’ll add to the </a:t>
            </a:r>
            <a:r>
              <a:rPr lang="en-GB" sz="1200" kern="1200" baseline="0" noProof="0" dirty="0" err="1">
                <a:solidFill>
                  <a:schemeClr val="tx1"/>
                </a:solidFill>
                <a:effectLst/>
                <a:latin typeface="+mn-lt"/>
                <a:ea typeface="+mn-ea"/>
                <a:cs typeface="+mn-cs"/>
              </a:rPr>
              <a:t>AppModule</a:t>
            </a:r>
            <a:r>
              <a:rPr lang="en-GB" sz="1200" kern="1200" baseline="0" noProof="0" dirty="0">
                <a:solidFill>
                  <a:schemeClr val="tx1"/>
                </a:solidFill>
                <a:effectLst/>
                <a:latin typeface="+mn-lt"/>
                <a:ea typeface="+mn-ea"/>
                <a:cs typeface="+mn-cs"/>
              </a:rPr>
              <a:t>. Please note that these components are not included into any Module but the root. They are independent. Note as well that in this Wildcard route we do not need to use the </a:t>
            </a:r>
            <a:r>
              <a:rPr lang="en-GB" sz="1200" kern="1200" baseline="0" noProof="0" dirty="0" err="1">
                <a:solidFill>
                  <a:schemeClr val="tx1"/>
                </a:solidFill>
                <a:effectLst/>
                <a:latin typeface="+mn-lt"/>
                <a:ea typeface="+mn-ea"/>
                <a:cs typeface="+mn-cs"/>
              </a:rPr>
              <a:t>pathMatch</a:t>
            </a:r>
            <a:r>
              <a:rPr lang="en-GB" sz="1200" kern="1200" baseline="0" noProof="0" dirty="0">
                <a:solidFill>
                  <a:schemeClr val="tx1"/>
                </a:solidFill>
                <a:effectLst/>
                <a:latin typeface="+mn-lt"/>
                <a:ea typeface="+mn-ea"/>
                <a:cs typeface="+mn-cs"/>
              </a:rPr>
              <a:t> parameter.</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193</a:t>
            </a:fld>
            <a:endParaRPr lang="es-ES_tradnl"/>
          </a:p>
        </p:txBody>
      </p:sp>
    </p:spTree>
    <p:extLst>
      <p:ext uri="{BB962C8B-B14F-4D97-AF65-F5344CB8AC3E}">
        <p14:creationId xmlns:p14="http://schemas.microsoft.com/office/powerpoint/2010/main" val="142578703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err="1">
                <a:solidFill>
                  <a:schemeClr val="tx1"/>
                </a:solidFill>
                <a:effectLst/>
                <a:latin typeface="+mn-lt"/>
                <a:ea typeface="+mn-ea"/>
                <a:cs typeface="+mn-cs"/>
              </a:rPr>
              <a:t>NotFoundComponent</a:t>
            </a:r>
            <a:r>
              <a:rPr lang="es-ES" sz="1200" kern="1200" baseline="0" dirty="0">
                <a:solidFill>
                  <a:schemeClr val="tx1"/>
                </a:solidFill>
                <a:effectLst/>
                <a:latin typeface="+mn-lt"/>
                <a:ea typeface="+mn-ea"/>
                <a:cs typeface="+mn-cs"/>
              </a:rPr>
              <a:t> </a:t>
            </a:r>
            <a:r>
              <a:rPr lang="es-ES" sz="1200" kern="1200" baseline="0" dirty="0" err="1">
                <a:solidFill>
                  <a:schemeClr val="tx1"/>
                </a:solidFill>
                <a:effectLst/>
                <a:latin typeface="+mn-lt"/>
                <a:ea typeface="+mn-ea"/>
                <a:cs typeface="+mn-cs"/>
              </a:rPr>
              <a:t>will</a:t>
            </a:r>
            <a:r>
              <a:rPr lang="es-ES" sz="1200" kern="1200" baseline="0" dirty="0">
                <a:solidFill>
                  <a:schemeClr val="tx1"/>
                </a:solidFill>
                <a:effectLst/>
                <a:latin typeface="+mn-lt"/>
                <a:ea typeface="+mn-ea"/>
                <a:cs typeface="+mn-cs"/>
              </a:rPr>
              <a:t> be </a:t>
            </a:r>
            <a:r>
              <a:rPr lang="es-ES" sz="1200" kern="1200" baseline="0" dirty="0" err="1">
                <a:solidFill>
                  <a:schemeClr val="tx1"/>
                </a:solidFill>
                <a:effectLst/>
                <a:latin typeface="+mn-lt"/>
                <a:ea typeface="+mn-ea"/>
                <a:cs typeface="+mn-cs"/>
              </a:rPr>
              <a:t>very</a:t>
            </a:r>
            <a:r>
              <a:rPr lang="es-ES" sz="1200" kern="1200" baseline="0" dirty="0">
                <a:solidFill>
                  <a:schemeClr val="tx1"/>
                </a:solidFill>
                <a:effectLst/>
                <a:latin typeface="+mn-lt"/>
                <a:ea typeface="+mn-ea"/>
                <a:cs typeface="+mn-cs"/>
              </a:rPr>
              <a:t> similar to </a:t>
            </a:r>
            <a:r>
              <a:rPr lang="es-ES" sz="1200" kern="1200" baseline="0" dirty="0" err="1">
                <a:solidFill>
                  <a:schemeClr val="tx1"/>
                </a:solidFill>
                <a:effectLst/>
                <a:latin typeface="+mn-lt"/>
                <a:ea typeface="+mn-ea"/>
                <a:cs typeface="+mn-cs"/>
              </a:rPr>
              <a:t>HomeComponent</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194</a:t>
            </a:fld>
            <a:endParaRPr lang="es-ES_tradnl"/>
          </a:p>
        </p:txBody>
      </p:sp>
    </p:spTree>
    <p:extLst>
      <p:ext uri="{BB962C8B-B14F-4D97-AF65-F5344CB8AC3E}">
        <p14:creationId xmlns:p14="http://schemas.microsoft.com/office/powerpoint/2010/main" val="88799681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 can see it’s working</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195</a:t>
            </a:fld>
            <a:endParaRPr lang="es-ES_tradnl"/>
          </a:p>
        </p:txBody>
      </p:sp>
    </p:spTree>
    <p:extLst>
      <p:ext uri="{BB962C8B-B14F-4D97-AF65-F5344CB8AC3E}">
        <p14:creationId xmlns:p14="http://schemas.microsoft.com/office/powerpoint/2010/main" val="183742531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let’s add some navigation. We do this through something called </a:t>
            </a:r>
            <a:r>
              <a:rPr lang="en-GB" sz="1200" kern="1200" baseline="0" noProof="0" dirty="0" err="1">
                <a:solidFill>
                  <a:schemeClr val="tx1"/>
                </a:solidFill>
                <a:effectLst/>
                <a:latin typeface="+mn-lt"/>
                <a:ea typeface="+mn-ea"/>
                <a:cs typeface="+mn-cs"/>
              </a:rPr>
              <a:t>routerLink</a:t>
            </a:r>
            <a:r>
              <a:rPr lang="en-GB" sz="1200" kern="1200" baseline="0" noProof="0" dirty="0">
                <a:solidFill>
                  <a:schemeClr val="tx1"/>
                </a:solidFill>
                <a:effectLst/>
                <a:latin typeface="+mn-lt"/>
                <a:ea typeface="+mn-ea"/>
                <a:cs typeface="+mn-cs"/>
              </a:rPr>
              <a:t>. This is a directive provided to us by Angular. Let’s open our </a:t>
            </a:r>
            <a:r>
              <a:rPr lang="en-GB" sz="1200" kern="1200" baseline="0" noProof="0" dirty="0" err="1">
                <a:solidFill>
                  <a:schemeClr val="tx1"/>
                </a:solidFill>
                <a:effectLst/>
                <a:latin typeface="+mn-lt"/>
                <a:ea typeface="+mn-ea"/>
                <a:cs typeface="+mn-cs"/>
              </a:rPr>
              <a:t>app.component.ts</a:t>
            </a:r>
            <a:r>
              <a:rPr lang="en-GB" sz="1200" kern="1200" baseline="0" noProof="0" dirty="0">
                <a:solidFill>
                  <a:schemeClr val="tx1"/>
                </a:solidFill>
                <a:effectLst/>
                <a:latin typeface="+mn-lt"/>
                <a:ea typeface="+mn-ea"/>
                <a:cs typeface="+mn-cs"/>
              </a:rPr>
              <a:t> file and add some links there.</a:t>
            </a:r>
          </a:p>
          <a:p>
            <a:r>
              <a:rPr lang="en-GB" sz="1200" kern="1200" baseline="0" noProof="0" dirty="0">
                <a:solidFill>
                  <a:schemeClr val="tx1"/>
                </a:solidFill>
                <a:effectLst/>
                <a:latin typeface="+mn-lt"/>
                <a:ea typeface="+mn-ea"/>
                <a:cs typeface="+mn-cs"/>
              </a:rPr>
              <a:t>Let’s create two options in our new menu, one for home and one for a route that has not component defined, which should redirect us to </a:t>
            </a:r>
            <a:r>
              <a:rPr lang="en-GB" sz="1200" kern="1200" baseline="0" noProof="0" dirty="0" err="1">
                <a:solidFill>
                  <a:schemeClr val="tx1"/>
                </a:solidFill>
                <a:effectLst/>
                <a:latin typeface="+mn-lt"/>
                <a:ea typeface="+mn-ea"/>
                <a:cs typeface="+mn-cs"/>
              </a:rPr>
              <a:t>NotFoundComponent</a:t>
            </a:r>
            <a:r>
              <a:rPr lang="en-GB" sz="1200" kern="1200" baseline="0" noProof="0" dirty="0">
                <a:solidFill>
                  <a:schemeClr val="tx1"/>
                </a:solidFill>
                <a:effectLst/>
                <a:latin typeface="+mn-lt"/>
                <a:ea typeface="+mn-ea"/>
                <a:cs typeface="+mn-cs"/>
              </a:rPr>
              <a: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196</a:t>
            </a:fld>
            <a:endParaRPr lang="es-ES_tradnl"/>
          </a:p>
        </p:txBody>
      </p:sp>
    </p:spTree>
    <p:extLst>
      <p:ext uri="{BB962C8B-B14F-4D97-AF65-F5344CB8AC3E}">
        <p14:creationId xmlns:p14="http://schemas.microsoft.com/office/powerpoint/2010/main" val="1136290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a:t>
            </a:r>
            <a:r>
              <a:rPr lang="en-GB" sz="1200" kern="1200" baseline="0" noProof="0" dirty="0">
                <a:solidFill>
                  <a:schemeClr val="tx1"/>
                </a:solidFill>
                <a:effectLst/>
                <a:latin typeface="+mn-lt"/>
                <a:ea typeface="+mn-ea"/>
                <a:cs typeface="+mn-cs"/>
              </a:rPr>
              <a:t> can use </a:t>
            </a:r>
            <a:r>
              <a:rPr lang="en-GB" sz="1200" kern="1200" baseline="0" noProof="0" dirty="0" err="1">
                <a:solidFill>
                  <a:schemeClr val="tx1"/>
                </a:solidFill>
                <a:effectLst/>
                <a:latin typeface="+mn-lt"/>
                <a:ea typeface="+mn-ea"/>
                <a:cs typeface="+mn-cs"/>
              </a:rPr>
              <a:t>routerLink</a:t>
            </a:r>
            <a:r>
              <a:rPr lang="en-GB" sz="1200" kern="1200" baseline="0" noProof="0" dirty="0">
                <a:solidFill>
                  <a:schemeClr val="tx1"/>
                </a:solidFill>
                <a:effectLst/>
                <a:latin typeface="+mn-lt"/>
                <a:ea typeface="+mn-ea"/>
                <a:cs typeface="+mn-cs"/>
              </a:rPr>
              <a:t> anywhere, for instance, we can change the </a:t>
            </a:r>
            <a:r>
              <a:rPr lang="en-GB" sz="1200" kern="1200" baseline="0" noProof="0" dirty="0" err="1">
                <a:solidFill>
                  <a:schemeClr val="tx1"/>
                </a:solidFill>
                <a:effectLst/>
                <a:latin typeface="+mn-lt"/>
                <a:ea typeface="+mn-ea"/>
                <a:cs typeface="+mn-cs"/>
              </a:rPr>
              <a:t>NotFound</a:t>
            </a:r>
            <a:r>
              <a:rPr lang="en-GB" sz="1200" kern="1200" baseline="0" noProof="0" dirty="0">
                <a:solidFill>
                  <a:schemeClr val="tx1"/>
                </a:solidFill>
                <a:effectLst/>
                <a:latin typeface="+mn-lt"/>
                <a:ea typeface="+mn-ea"/>
                <a:cs typeface="+mn-cs"/>
              </a:rPr>
              <a:t> page with a link to the home page. This is another way of data binding.</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197</a:t>
            </a:fld>
            <a:endParaRPr lang="es-ES_tradnl"/>
          </a:p>
        </p:txBody>
      </p:sp>
    </p:spTree>
    <p:extLst>
      <p:ext uri="{BB962C8B-B14F-4D97-AF65-F5344CB8AC3E}">
        <p14:creationId xmlns:p14="http://schemas.microsoft.com/office/powerpoint/2010/main" val="4058474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And</a:t>
            </a:r>
            <a:r>
              <a:rPr lang="en-GB" sz="1200" kern="1200" baseline="0" noProof="0" dirty="0">
                <a:solidFill>
                  <a:schemeClr val="tx1"/>
                </a:solidFill>
                <a:effectLst/>
                <a:latin typeface="+mn-lt"/>
                <a:ea typeface="+mn-ea"/>
                <a:cs typeface="+mn-cs"/>
              </a:rPr>
              <a:t> this will be the result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198</a:t>
            </a:fld>
            <a:endParaRPr lang="es-ES_tradnl"/>
          </a:p>
        </p:txBody>
      </p:sp>
    </p:spTree>
    <p:extLst>
      <p:ext uri="{BB962C8B-B14F-4D97-AF65-F5344CB8AC3E}">
        <p14:creationId xmlns:p14="http://schemas.microsoft.com/office/powerpoint/2010/main" val="77524569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And</a:t>
            </a:r>
            <a:r>
              <a:rPr lang="es-ES" sz="1200" kern="1200" baseline="0" dirty="0">
                <a:solidFill>
                  <a:schemeClr val="tx1"/>
                </a:solidFill>
                <a:effectLst/>
                <a:latin typeface="+mn-lt"/>
                <a:ea typeface="+mn-ea"/>
                <a:cs typeface="+mn-cs"/>
              </a:rPr>
              <a:t> </a:t>
            </a:r>
            <a:r>
              <a:rPr lang="es-ES" sz="1200" kern="1200" baseline="0" dirty="0" err="1">
                <a:solidFill>
                  <a:schemeClr val="tx1"/>
                </a:solidFill>
                <a:effectLst/>
                <a:latin typeface="+mn-lt"/>
                <a:ea typeface="+mn-ea"/>
                <a:cs typeface="+mn-cs"/>
              </a:rPr>
              <a:t>this</a:t>
            </a:r>
            <a:r>
              <a:rPr lang="es-ES" sz="1200" kern="1200" baseline="0" dirty="0">
                <a:solidFill>
                  <a:schemeClr val="tx1"/>
                </a:solidFill>
                <a:effectLst/>
                <a:latin typeface="+mn-lt"/>
                <a:ea typeface="+mn-ea"/>
                <a:cs typeface="+mn-cs"/>
              </a:rPr>
              <a:t> </a:t>
            </a:r>
            <a:r>
              <a:rPr lang="es-ES" sz="1200" kern="1200" baseline="0" dirty="0" err="1">
                <a:solidFill>
                  <a:schemeClr val="tx1"/>
                </a:solidFill>
                <a:effectLst/>
                <a:latin typeface="+mn-lt"/>
                <a:ea typeface="+mn-ea"/>
                <a:cs typeface="+mn-cs"/>
              </a:rPr>
              <a:t>will</a:t>
            </a:r>
            <a:r>
              <a:rPr lang="es-ES" sz="1200" kern="1200" baseline="0" dirty="0">
                <a:solidFill>
                  <a:schemeClr val="tx1"/>
                </a:solidFill>
                <a:effectLst/>
                <a:latin typeface="+mn-lt"/>
                <a:ea typeface="+mn-ea"/>
                <a:cs typeface="+mn-cs"/>
              </a:rPr>
              <a:t> be </a:t>
            </a:r>
            <a:r>
              <a:rPr lang="es-ES" sz="1200" kern="1200" baseline="0" dirty="0" err="1">
                <a:solidFill>
                  <a:schemeClr val="tx1"/>
                </a:solidFill>
                <a:effectLst/>
                <a:latin typeface="+mn-lt"/>
                <a:ea typeface="+mn-ea"/>
                <a:cs typeface="+mn-cs"/>
              </a:rPr>
              <a:t>the</a:t>
            </a:r>
            <a:r>
              <a:rPr lang="es-ES" sz="1200" kern="1200" baseline="0" dirty="0">
                <a:solidFill>
                  <a:schemeClr val="tx1"/>
                </a:solidFill>
                <a:effectLst/>
                <a:latin typeface="+mn-lt"/>
                <a:ea typeface="+mn-ea"/>
                <a:cs typeface="+mn-cs"/>
              </a:rPr>
              <a:t> </a:t>
            </a:r>
            <a:r>
              <a:rPr lang="es-ES" sz="1200" kern="1200" baseline="0" dirty="0" err="1">
                <a:solidFill>
                  <a:schemeClr val="tx1"/>
                </a:solidFill>
                <a:effectLst/>
                <a:latin typeface="+mn-lt"/>
                <a:ea typeface="+mn-ea"/>
                <a:cs typeface="+mn-cs"/>
              </a:rPr>
              <a:t>result</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199</a:t>
            </a:fld>
            <a:endParaRPr lang="es-ES_tradnl"/>
          </a:p>
        </p:txBody>
      </p:sp>
    </p:spTree>
    <p:extLst>
      <p:ext uri="{BB962C8B-B14F-4D97-AF65-F5344CB8AC3E}">
        <p14:creationId xmlns:p14="http://schemas.microsoft.com/office/powerpoint/2010/main" val="9405438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After we’ve learnt about </a:t>
            </a:r>
            <a:r>
              <a:rPr lang="en-GB" sz="1200" kern="1200" noProof="0" dirty="0" err="1">
                <a:solidFill>
                  <a:schemeClr val="tx1"/>
                </a:solidFill>
                <a:effectLst/>
                <a:latin typeface="+mn-lt"/>
                <a:ea typeface="+mn-ea"/>
                <a:cs typeface="+mn-cs"/>
              </a:rPr>
              <a:t>routerLink</a:t>
            </a:r>
            <a:r>
              <a:rPr lang="en-GB" sz="1200" kern="1200" noProof="0" dirty="0">
                <a:solidFill>
                  <a:schemeClr val="tx1"/>
                </a:solidFill>
                <a:effectLst/>
                <a:latin typeface="+mn-lt"/>
                <a:ea typeface="+mn-ea"/>
                <a:cs typeface="+mn-cs"/>
              </a:rPr>
              <a:t>, we can learn how to style </a:t>
            </a:r>
            <a:r>
              <a:rPr lang="en-GB" sz="1200" kern="1200" noProof="0" dirty="0" err="1">
                <a:solidFill>
                  <a:schemeClr val="tx1"/>
                </a:solidFill>
                <a:effectLst/>
                <a:latin typeface="+mn-lt"/>
                <a:ea typeface="+mn-ea"/>
                <a:cs typeface="+mn-cs"/>
              </a:rPr>
              <a:t>routerLink</a:t>
            </a:r>
            <a:r>
              <a:rPr lang="en-GB" sz="1200" kern="1200" noProof="0" dirty="0">
                <a:solidFill>
                  <a:schemeClr val="tx1"/>
                </a:solidFill>
                <a:effectLst/>
                <a:latin typeface="+mn-lt"/>
                <a:ea typeface="+mn-ea"/>
                <a:cs typeface="+mn-cs"/>
              </a:rPr>
              <a:t> and show</a:t>
            </a:r>
            <a:r>
              <a:rPr lang="en-GB" sz="1200" kern="1200" baseline="0" noProof="0" dirty="0">
                <a:solidFill>
                  <a:schemeClr val="tx1"/>
                </a:solidFill>
                <a:effectLst/>
                <a:latin typeface="+mn-lt"/>
                <a:ea typeface="+mn-ea"/>
                <a:cs typeface="+mn-cs"/>
              </a:rPr>
              <a:t> active routes. First let’s add the </a:t>
            </a:r>
            <a:r>
              <a:rPr lang="en-GB" sz="1200" kern="1200" baseline="0" noProof="0" dirty="0" err="1">
                <a:solidFill>
                  <a:schemeClr val="tx1"/>
                </a:solidFill>
                <a:effectLst/>
                <a:latin typeface="+mn-lt"/>
                <a:ea typeface="+mn-ea"/>
                <a:cs typeface="+mn-cs"/>
              </a:rPr>
              <a:t>routerLinkActive</a:t>
            </a:r>
            <a:r>
              <a:rPr lang="en-GB" sz="1200" kern="1200" baseline="0" noProof="0" dirty="0">
                <a:solidFill>
                  <a:schemeClr val="tx1"/>
                </a:solidFill>
                <a:effectLst/>
                <a:latin typeface="+mn-lt"/>
                <a:ea typeface="+mn-ea"/>
                <a:cs typeface="+mn-cs"/>
              </a:rPr>
              <a:t> directive to our links so we can indicate which class we want to add when the link is active.</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For styling purposes we’ll wrap the links into a </a:t>
            </a:r>
            <a:r>
              <a:rPr lang="en-GB" sz="1200" kern="1200" baseline="0" noProof="0" dirty="0" err="1">
                <a:solidFill>
                  <a:schemeClr val="tx1"/>
                </a:solidFill>
                <a:effectLst/>
                <a:latin typeface="+mn-lt"/>
                <a:ea typeface="+mn-ea"/>
                <a:cs typeface="+mn-cs"/>
              </a:rPr>
              <a:t>nav</a:t>
            </a:r>
            <a:r>
              <a:rPr lang="en-GB" sz="1200" kern="1200" baseline="0" noProof="0" dirty="0">
                <a:solidFill>
                  <a:schemeClr val="tx1"/>
                </a:solidFill>
                <a:effectLst/>
                <a:latin typeface="+mn-lt"/>
                <a:ea typeface="+mn-ea"/>
                <a:cs typeface="+mn-cs"/>
              </a:rPr>
              <a:t> element.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200</a:t>
            </a:fld>
            <a:endParaRPr lang="es-ES_tradnl"/>
          </a:p>
        </p:txBody>
      </p:sp>
    </p:spTree>
    <p:extLst>
      <p:ext uri="{BB962C8B-B14F-4D97-AF65-F5344CB8AC3E}">
        <p14:creationId xmlns:p14="http://schemas.microsoft.com/office/powerpoint/2010/main" val="17067873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We’ll add now some CSS styles and check</a:t>
            </a:r>
            <a:r>
              <a:rPr lang="en-GB" sz="1200" kern="1200" baseline="0" noProof="0" dirty="0">
                <a:solidFill>
                  <a:schemeClr val="tx1"/>
                </a:solidFill>
                <a:effectLst/>
                <a:latin typeface="+mn-lt"/>
                <a:ea typeface="+mn-ea"/>
                <a:cs typeface="+mn-cs"/>
              </a:rPr>
              <a:t> it out in the browser</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201</a:t>
            </a:fld>
            <a:endParaRPr lang="es-ES_tradnl"/>
          </a:p>
        </p:txBody>
      </p:sp>
    </p:spTree>
    <p:extLst>
      <p:ext uri="{BB962C8B-B14F-4D97-AF65-F5344CB8AC3E}">
        <p14:creationId xmlns:p14="http://schemas.microsoft.com/office/powerpoint/2010/main" val="123119279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At</a:t>
            </a:r>
            <a:r>
              <a:rPr lang="en-GB" sz="1200" kern="1200" baseline="0" noProof="0" dirty="0">
                <a:solidFill>
                  <a:schemeClr val="tx1"/>
                </a:solidFill>
                <a:effectLst/>
                <a:latin typeface="+mn-lt"/>
                <a:ea typeface="+mn-ea"/>
                <a:cs typeface="+mn-cs"/>
              </a:rPr>
              <a:t> a first glance everything looks fine but if we start navigating we’ll see there is a problem.</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202</a:t>
            </a:fld>
            <a:endParaRPr lang="es-ES_tradnl"/>
          </a:p>
        </p:txBody>
      </p:sp>
    </p:spTree>
    <p:extLst>
      <p:ext uri="{BB962C8B-B14F-4D97-AF65-F5344CB8AC3E}">
        <p14:creationId xmlns:p14="http://schemas.microsoft.com/office/powerpoint/2010/main" val="1428577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In</a:t>
            </a:r>
            <a:r>
              <a:rPr lang="es-ES_tradnl" baseline="0" dirty="0"/>
              <a:t> </a:t>
            </a:r>
            <a:r>
              <a:rPr lang="es-ES_tradnl" baseline="0" dirty="0" err="1"/>
              <a:t>this</a:t>
            </a:r>
            <a:r>
              <a:rPr lang="es-ES_tradnl" baseline="0" dirty="0"/>
              <a:t> </a:t>
            </a:r>
            <a:r>
              <a:rPr lang="es-ES_tradnl" baseline="0" dirty="0" err="1"/>
              <a:t>course</a:t>
            </a:r>
            <a:r>
              <a:rPr lang="es-ES_tradnl" baseline="0" dirty="0"/>
              <a:t> </a:t>
            </a:r>
            <a:r>
              <a:rPr lang="es-ES_tradnl" baseline="0" dirty="0" err="1"/>
              <a:t>we’ll</a:t>
            </a:r>
            <a:r>
              <a:rPr lang="es-ES_tradnl" baseline="0" dirty="0"/>
              <a:t> </a:t>
            </a:r>
            <a:r>
              <a:rPr lang="es-ES_tradnl" baseline="0" dirty="0" err="1"/>
              <a:t>learn</a:t>
            </a:r>
            <a:r>
              <a:rPr lang="es-ES_tradnl" baseline="0" dirty="0"/>
              <a:t> </a:t>
            </a:r>
            <a:r>
              <a:rPr lang="es-ES_tradnl" baseline="0" dirty="0" err="1"/>
              <a:t>the</a:t>
            </a:r>
            <a:r>
              <a:rPr lang="es-ES_tradnl" baseline="0" dirty="0"/>
              <a:t> Angular </a:t>
            </a:r>
            <a:r>
              <a:rPr lang="es-ES_tradnl" baseline="0" dirty="0" err="1"/>
              <a:t>basics</a:t>
            </a:r>
            <a:r>
              <a:rPr lang="es-ES_tradnl" baseline="0" dirty="0"/>
              <a:t> </a:t>
            </a:r>
            <a:r>
              <a:rPr lang="es-ES_tradnl" baseline="0" dirty="0" err="1"/>
              <a:t>but</a:t>
            </a:r>
            <a:r>
              <a:rPr lang="es-ES_tradnl" baseline="0" dirty="0"/>
              <a:t> </a:t>
            </a:r>
            <a:r>
              <a:rPr lang="es-ES_tradnl" baseline="0" dirty="0" err="1"/>
              <a:t>we’ll</a:t>
            </a:r>
            <a:r>
              <a:rPr lang="es-ES_tradnl" baseline="0" dirty="0"/>
              <a:t> </a:t>
            </a:r>
            <a:r>
              <a:rPr lang="es-ES_tradnl" baseline="0" dirty="0" err="1"/>
              <a:t>also</a:t>
            </a:r>
            <a:r>
              <a:rPr lang="es-ES_tradnl" baseline="0" dirty="0"/>
              <a:t> </a:t>
            </a:r>
            <a:r>
              <a:rPr lang="es-ES_tradnl" baseline="0" dirty="0" err="1"/>
              <a:t>learn</a:t>
            </a:r>
            <a:r>
              <a:rPr lang="es-ES_tradnl" baseline="0" dirty="0"/>
              <a:t> </a:t>
            </a:r>
            <a:r>
              <a:rPr lang="es-ES_tradnl" baseline="0" dirty="0" err="1"/>
              <a:t>main</a:t>
            </a:r>
            <a:r>
              <a:rPr lang="es-ES_tradnl" baseline="0" dirty="0"/>
              <a:t> TypeScript </a:t>
            </a:r>
            <a:r>
              <a:rPr lang="es-ES_tradnl" baseline="0" dirty="0" err="1"/>
              <a:t>concepts</a:t>
            </a:r>
            <a:r>
              <a:rPr lang="es-ES_tradnl" baseline="0" dirty="0"/>
              <a:t> as </a:t>
            </a:r>
            <a:r>
              <a:rPr lang="es-ES_tradnl" baseline="0" dirty="0" err="1"/>
              <a:t>well</a:t>
            </a:r>
            <a:r>
              <a:rPr lang="es-ES_tradnl" baseline="0" dirty="0"/>
              <a:t> as </a:t>
            </a:r>
            <a:r>
              <a:rPr lang="es-ES_tradnl" baseline="0" dirty="0" err="1"/>
              <a:t>some</a:t>
            </a:r>
            <a:r>
              <a:rPr lang="es-ES_tradnl" baseline="0" dirty="0"/>
              <a:t> </a:t>
            </a:r>
            <a:r>
              <a:rPr lang="es-ES_tradnl" baseline="0" dirty="0" err="1"/>
              <a:t>important</a:t>
            </a:r>
            <a:r>
              <a:rPr lang="es-ES_tradnl" baseline="0" dirty="0"/>
              <a:t> </a:t>
            </a:r>
            <a:r>
              <a:rPr lang="es-ES_tradnl" baseline="0" dirty="0" err="1"/>
              <a:t>principles</a:t>
            </a:r>
            <a:r>
              <a:rPr lang="es-ES_tradnl" baseline="0" dirty="0"/>
              <a:t> of FrontEnd </a:t>
            </a:r>
            <a:r>
              <a:rPr lang="es-ES_tradnl" baseline="0" dirty="0" err="1"/>
              <a:t>architectures</a:t>
            </a:r>
            <a:r>
              <a:rPr lang="es-ES_tradnl" baseline="0" dirty="0"/>
              <a:t> </a:t>
            </a:r>
            <a:r>
              <a:rPr lang="es-ES_tradnl" baseline="0" dirty="0" err="1"/>
              <a:t>with</a:t>
            </a:r>
            <a:r>
              <a:rPr lang="es-ES_tradnl" baseline="0" dirty="0"/>
              <a:t> Angular</a:t>
            </a:r>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a:t>
            </a:fld>
            <a:endParaRPr lang="es-ES_tradnl"/>
          </a:p>
        </p:txBody>
      </p:sp>
    </p:spTree>
    <p:extLst>
      <p:ext uri="{BB962C8B-B14F-4D97-AF65-F5344CB8AC3E}">
        <p14:creationId xmlns:p14="http://schemas.microsoft.com/office/powerpoint/2010/main" val="2147338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22</a:t>
            </a:fld>
            <a:endParaRPr lang="es-ES_tradnl"/>
          </a:p>
        </p:txBody>
      </p:sp>
    </p:spTree>
    <p:extLst>
      <p:ext uri="{BB962C8B-B14F-4D97-AF65-F5344CB8AC3E}">
        <p14:creationId xmlns:p14="http://schemas.microsoft.com/office/powerpoint/2010/main" val="40308219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Home remains</a:t>
            </a:r>
            <a:r>
              <a:rPr lang="en-GB" sz="1200" kern="1200" baseline="0" noProof="0" dirty="0">
                <a:solidFill>
                  <a:schemeClr val="tx1"/>
                </a:solidFill>
                <a:effectLst/>
                <a:latin typeface="+mn-lt"/>
                <a:ea typeface="+mn-ea"/>
                <a:cs typeface="+mn-cs"/>
              </a:rPr>
              <a:t> active, this is because technically the path still matches “/”, actually every path would match that. Let’s go ahead and fix it.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203</a:t>
            </a:fld>
            <a:endParaRPr lang="es-ES_tradnl"/>
          </a:p>
        </p:txBody>
      </p:sp>
    </p:spTree>
    <p:extLst>
      <p:ext uri="{BB962C8B-B14F-4D97-AF65-F5344CB8AC3E}">
        <p14:creationId xmlns:p14="http://schemas.microsoft.com/office/powerpoint/2010/main" val="11427499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Just using the Options and adding</a:t>
            </a:r>
            <a:r>
              <a:rPr lang="en-GB" sz="1200" kern="1200" baseline="0" noProof="0" dirty="0">
                <a:solidFill>
                  <a:schemeClr val="tx1"/>
                </a:solidFill>
                <a:effectLst/>
                <a:latin typeface="+mn-lt"/>
                <a:ea typeface="+mn-ea"/>
                <a:cs typeface="+mn-cs"/>
              </a:rPr>
              <a:t> { exact: true } will do the job.</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204</a:t>
            </a:fld>
            <a:endParaRPr lang="es-ES_tradnl"/>
          </a:p>
        </p:txBody>
      </p:sp>
    </p:spTree>
    <p:extLst>
      <p:ext uri="{BB962C8B-B14F-4D97-AF65-F5344CB8AC3E}">
        <p14:creationId xmlns:p14="http://schemas.microsoft.com/office/powerpoint/2010/main" val="77916944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As our application grows, we do</a:t>
            </a:r>
            <a:r>
              <a:rPr lang="en-GB" sz="1200" kern="1200" baseline="0" noProof="0" dirty="0">
                <a:solidFill>
                  <a:schemeClr val="tx1"/>
                </a:solidFill>
                <a:effectLst/>
                <a:latin typeface="+mn-lt"/>
                <a:ea typeface="+mn-ea"/>
                <a:cs typeface="+mn-cs"/>
              </a:rPr>
              <a:t> not want to be adding manually all routes to our menu so let’s use an </a:t>
            </a:r>
            <a:r>
              <a:rPr lang="en-GB" sz="1200" kern="1200" baseline="0" noProof="0" dirty="0" err="1">
                <a:solidFill>
                  <a:schemeClr val="tx1"/>
                </a:solidFill>
                <a:effectLst/>
                <a:latin typeface="+mn-lt"/>
                <a:ea typeface="+mn-ea"/>
                <a:cs typeface="+mn-cs"/>
              </a:rPr>
              <a:t>ngFor</a:t>
            </a:r>
            <a:r>
              <a:rPr lang="en-GB" sz="1200" kern="1200" baseline="0" noProof="0" dirty="0">
                <a:solidFill>
                  <a:schemeClr val="tx1"/>
                </a:solidFill>
                <a:effectLst/>
                <a:latin typeface="+mn-lt"/>
                <a:ea typeface="+mn-ea"/>
                <a:cs typeface="+mn-cs"/>
              </a:rPr>
              <a:t> to display it.</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First let’s create a new interface called Nav.</a:t>
            </a:r>
          </a:p>
          <a:p>
            <a:r>
              <a:rPr lang="en-GB" sz="1200" kern="1200" baseline="0" noProof="0" dirty="0">
                <a:solidFill>
                  <a:schemeClr val="tx1"/>
                </a:solidFill>
                <a:effectLst/>
                <a:latin typeface="+mn-lt"/>
                <a:ea typeface="+mn-ea"/>
                <a:cs typeface="+mn-cs"/>
              </a:rPr>
              <a:t>Then, we’ll create an static array of routes.</a:t>
            </a:r>
          </a:p>
          <a:p>
            <a:r>
              <a:rPr lang="en-GB" sz="1200" kern="1200" baseline="0" noProof="0" dirty="0">
                <a:solidFill>
                  <a:schemeClr val="tx1"/>
                </a:solidFill>
                <a:effectLst/>
                <a:latin typeface="+mn-lt"/>
                <a:ea typeface="+mn-ea"/>
                <a:cs typeface="+mn-cs"/>
              </a:rPr>
              <a:t>Finally, we’ll change the logic to display them in our template.</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205</a:t>
            </a:fld>
            <a:endParaRPr lang="es-ES_tradnl"/>
          </a:p>
        </p:txBody>
      </p:sp>
    </p:spTree>
    <p:extLst>
      <p:ext uri="{BB962C8B-B14F-4D97-AF65-F5344CB8AC3E}">
        <p14:creationId xmlns:p14="http://schemas.microsoft.com/office/powerpoint/2010/main" val="201276701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206</a:t>
            </a:fld>
            <a:endParaRPr lang="es-ES_tradnl"/>
          </a:p>
        </p:txBody>
      </p:sp>
    </p:spTree>
    <p:extLst>
      <p:ext uri="{BB962C8B-B14F-4D97-AF65-F5344CB8AC3E}">
        <p14:creationId xmlns:p14="http://schemas.microsoft.com/office/powerpoint/2010/main" val="151830570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What we’re going to do now is include our Passengers</a:t>
            </a:r>
            <a:r>
              <a:rPr lang="en-GB" sz="1200" kern="1200" baseline="0" noProof="0" dirty="0">
                <a:solidFill>
                  <a:schemeClr val="tx1"/>
                </a:solidFill>
                <a:effectLst/>
                <a:latin typeface="+mn-lt"/>
                <a:ea typeface="+mn-ea"/>
                <a:cs typeface="+mn-cs"/>
              </a:rPr>
              <a:t> Dashboard into our navigation. For that we’ll use the </a:t>
            </a:r>
            <a:r>
              <a:rPr lang="en-GB" sz="1200" kern="1200" baseline="0" noProof="0" dirty="0" err="1">
                <a:solidFill>
                  <a:schemeClr val="tx1"/>
                </a:solidFill>
                <a:effectLst/>
                <a:latin typeface="+mn-lt"/>
                <a:ea typeface="+mn-ea"/>
                <a:cs typeface="+mn-cs"/>
              </a:rPr>
              <a:t>RouterModule</a:t>
            </a:r>
            <a:r>
              <a:rPr lang="en-GB" sz="1200" kern="1200" baseline="0" noProof="0" dirty="0">
                <a:solidFill>
                  <a:schemeClr val="tx1"/>
                </a:solidFill>
                <a:effectLst/>
                <a:latin typeface="+mn-lt"/>
                <a:ea typeface="+mn-ea"/>
                <a:cs typeface="+mn-cs"/>
              </a:rPr>
              <a:t> in </a:t>
            </a:r>
            <a:r>
              <a:rPr lang="en-GB" sz="1200" kern="1200" baseline="0" noProof="0" dirty="0" err="1">
                <a:solidFill>
                  <a:schemeClr val="tx1"/>
                </a:solidFill>
                <a:effectLst/>
                <a:latin typeface="+mn-lt"/>
                <a:ea typeface="+mn-ea"/>
                <a:cs typeface="+mn-cs"/>
              </a:rPr>
              <a:t>PassengerModule</a:t>
            </a:r>
            <a:r>
              <a:rPr lang="en-GB" sz="1200" kern="1200" baseline="0" noProof="0" dirty="0">
                <a:solidFill>
                  <a:schemeClr val="tx1"/>
                </a:solidFill>
                <a:effectLst/>
                <a:latin typeface="+mn-lt"/>
                <a:ea typeface="+mn-ea"/>
                <a:cs typeface="+mn-cs"/>
              </a:rPr>
              <a:t> like we did before in </a:t>
            </a:r>
            <a:r>
              <a:rPr lang="en-GB" sz="1200" kern="1200" baseline="0" noProof="0" dirty="0" err="1">
                <a:solidFill>
                  <a:schemeClr val="tx1"/>
                </a:solidFill>
                <a:effectLst/>
                <a:latin typeface="+mn-lt"/>
                <a:ea typeface="+mn-ea"/>
                <a:cs typeface="+mn-cs"/>
              </a:rPr>
              <a:t>AppModule</a:t>
            </a:r>
            <a:r>
              <a:rPr lang="en-GB" sz="1200" kern="1200" baseline="0" noProof="0" dirty="0">
                <a:solidFill>
                  <a:schemeClr val="tx1"/>
                </a:solidFill>
                <a:effectLst/>
                <a:latin typeface="+mn-lt"/>
                <a:ea typeface="+mn-ea"/>
                <a:cs typeface="+mn-cs"/>
              </a:rPr>
              <a:t>.</a:t>
            </a:r>
          </a:p>
          <a:p>
            <a:r>
              <a:rPr lang="en-GB" sz="1200" kern="1200" baseline="0" noProof="0" dirty="0">
                <a:solidFill>
                  <a:schemeClr val="tx1"/>
                </a:solidFill>
                <a:effectLst/>
                <a:latin typeface="+mn-lt"/>
                <a:ea typeface="+mn-ea"/>
                <a:cs typeface="+mn-cs"/>
              </a:rPr>
              <a:t>Please note that this time we won’t use </a:t>
            </a:r>
            <a:r>
              <a:rPr lang="en-GB" sz="1200" kern="1200" baseline="0" noProof="0" dirty="0" err="1">
                <a:solidFill>
                  <a:schemeClr val="tx1"/>
                </a:solidFill>
                <a:effectLst/>
                <a:latin typeface="+mn-lt"/>
                <a:ea typeface="+mn-ea"/>
                <a:cs typeface="+mn-cs"/>
              </a:rPr>
              <a:t>forRoot</a:t>
            </a:r>
            <a:r>
              <a:rPr lang="en-GB" sz="1200" kern="1200" baseline="0" noProof="0" dirty="0">
                <a:solidFill>
                  <a:schemeClr val="tx1"/>
                </a:solidFill>
                <a:effectLst/>
                <a:latin typeface="+mn-lt"/>
                <a:ea typeface="+mn-ea"/>
                <a:cs typeface="+mn-cs"/>
              </a:rPr>
              <a:t> but </a:t>
            </a:r>
            <a:r>
              <a:rPr lang="en-GB" sz="1200" kern="1200" baseline="0" noProof="0" dirty="0" err="1">
                <a:solidFill>
                  <a:schemeClr val="tx1"/>
                </a:solidFill>
                <a:effectLst/>
                <a:latin typeface="+mn-lt"/>
                <a:ea typeface="+mn-ea"/>
                <a:cs typeface="+mn-cs"/>
              </a:rPr>
              <a:t>forChild</a:t>
            </a:r>
            <a:r>
              <a:rPr lang="en-GB" sz="1200" kern="1200" baseline="0" noProof="0" dirty="0">
                <a:solidFill>
                  <a:schemeClr val="tx1"/>
                </a:solidFill>
                <a:effectLst/>
                <a:latin typeface="+mn-lt"/>
                <a:ea typeface="+mn-ea"/>
                <a:cs typeface="+mn-cs"/>
              </a:rPr>
              <a:t>. This is because navigation for Passengers won’t be on the root of our application.</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As we are now navigating to a component instead of including it into our </a:t>
            </a:r>
            <a:r>
              <a:rPr lang="en-GB" sz="1200" kern="1200" baseline="0" noProof="0" dirty="0" err="1">
                <a:solidFill>
                  <a:schemeClr val="tx1"/>
                </a:solidFill>
                <a:effectLst/>
                <a:latin typeface="+mn-lt"/>
                <a:ea typeface="+mn-ea"/>
                <a:cs typeface="+mn-cs"/>
              </a:rPr>
              <a:t>AppModule</a:t>
            </a:r>
            <a:r>
              <a:rPr lang="en-GB" sz="1200" kern="1200" baseline="0" noProof="0" dirty="0">
                <a:solidFill>
                  <a:schemeClr val="tx1"/>
                </a:solidFill>
                <a:effectLst/>
                <a:latin typeface="+mn-lt"/>
                <a:ea typeface="+mn-ea"/>
                <a:cs typeface="+mn-cs"/>
              </a:rPr>
              <a:t>, we do not need to export any component so let’s remove the export property.</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207</a:t>
            </a:fld>
            <a:endParaRPr lang="es-ES_tradnl"/>
          </a:p>
        </p:txBody>
      </p:sp>
    </p:spTree>
    <p:extLst>
      <p:ext uri="{BB962C8B-B14F-4D97-AF65-F5344CB8AC3E}">
        <p14:creationId xmlns:p14="http://schemas.microsoft.com/office/powerpoint/2010/main" val="14033116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a:t>
            </a:r>
            <a:r>
              <a:rPr lang="en-GB" sz="1200" kern="1200" baseline="0" noProof="0" dirty="0">
                <a:solidFill>
                  <a:schemeClr val="tx1"/>
                </a:solidFill>
                <a:effectLst/>
                <a:latin typeface="+mn-lt"/>
                <a:ea typeface="+mn-ea"/>
                <a:cs typeface="+mn-cs"/>
              </a:rPr>
              <a:t> can now access directly to the passengers route through http:/localhost:4200/passengers but we have not added the link to the navigation menu.</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208</a:t>
            </a:fld>
            <a:endParaRPr lang="es-ES_tradnl"/>
          </a:p>
        </p:txBody>
      </p:sp>
    </p:spTree>
    <p:extLst>
      <p:ext uri="{BB962C8B-B14F-4D97-AF65-F5344CB8AC3E}">
        <p14:creationId xmlns:p14="http://schemas.microsoft.com/office/powerpoint/2010/main" val="14153920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Just</a:t>
            </a:r>
            <a:r>
              <a:rPr lang="en-GB" sz="1200" kern="1200" baseline="0" noProof="0" dirty="0">
                <a:solidFill>
                  <a:schemeClr val="tx1"/>
                </a:solidFill>
                <a:effectLst/>
                <a:latin typeface="+mn-lt"/>
                <a:ea typeface="+mn-ea"/>
                <a:cs typeface="+mn-cs"/>
              </a:rPr>
              <a:t> adding a new element to the array of routes.</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209</a:t>
            </a:fld>
            <a:endParaRPr lang="es-ES_tradnl"/>
          </a:p>
        </p:txBody>
      </p:sp>
    </p:spTree>
    <p:extLst>
      <p:ext uri="{BB962C8B-B14F-4D97-AF65-F5344CB8AC3E}">
        <p14:creationId xmlns:p14="http://schemas.microsoft.com/office/powerpoint/2010/main" val="152537618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 that</a:t>
            </a:r>
            <a:r>
              <a:rPr lang="en-GB" sz="1200" kern="1200" baseline="0" noProof="0" dirty="0">
                <a:solidFill>
                  <a:schemeClr val="tx1"/>
                </a:solidFill>
                <a:effectLst/>
                <a:latin typeface="+mn-lt"/>
                <a:ea typeface="+mn-ea"/>
                <a:cs typeface="+mn-cs"/>
              </a:rPr>
              <a:t> we have the navigation in place, let’s try navigate to one particular passenger. We already created the proper component so the only thing we have to do is set up the routes properly.</a:t>
            </a:r>
          </a:p>
          <a:p>
            <a:r>
              <a:rPr lang="en-GB" sz="1200" kern="1200" baseline="0" noProof="0" dirty="0">
                <a:solidFill>
                  <a:schemeClr val="tx1"/>
                </a:solidFill>
                <a:effectLst/>
                <a:latin typeface="+mn-lt"/>
                <a:ea typeface="+mn-ea"/>
                <a:cs typeface="+mn-cs"/>
              </a:rPr>
              <a:t>For that, we will use a property from routes called ”children”. Just changing the object a little bit will work.</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Note the ‘:id’ in the second path, this is a dynamic way to tell the router that we will get different data through the URL, in this case the passenger ID, but all of them have to be routed to the component </a:t>
            </a:r>
            <a:r>
              <a:rPr lang="en-GB" sz="1200" kern="1200" baseline="0" noProof="0" dirty="0" err="1">
                <a:solidFill>
                  <a:schemeClr val="tx1"/>
                </a:solidFill>
                <a:effectLst/>
                <a:latin typeface="+mn-lt"/>
                <a:ea typeface="+mn-ea"/>
                <a:cs typeface="+mn-cs"/>
              </a:rPr>
              <a:t>PassengerViewerComponent</a:t>
            </a:r>
            <a:r>
              <a:rPr lang="en-GB" sz="1200" kern="1200" baseline="0" noProof="0" dirty="0">
                <a:solidFill>
                  <a:schemeClr val="tx1"/>
                </a:solidFill>
                <a:effectLst/>
                <a:latin typeface="+mn-lt"/>
                <a:ea typeface="+mn-ea"/>
                <a:cs typeface="+mn-cs"/>
              </a:rPr>
              <a:t>.</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Note that we have defined and empty children that will be the Dashboard. When working with children we have to do it in this way.</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210</a:t>
            </a:fld>
            <a:endParaRPr lang="es-ES_tradnl"/>
          </a:p>
        </p:txBody>
      </p:sp>
    </p:spTree>
    <p:extLst>
      <p:ext uri="{BB962C8B-B14F-4D97-AF65-F5344CB8AC3E}">
        <p14:creationId xmlns:p14="http://schemas.microsoft.com/office/powerpoint/2010/main" val="9062533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Now</a:t>
            </a:r>
            <a:r>
              <a:rPr lang="en-GB" sz="1200" kern="1200" baseline="0" noProof="0" dirty="0">
                <a:solidFill>
                  <a:schemeClr val="tx1"/>
                </a:solidFill>
                <a:effectLst/>
                <a:latin typeface="+mn-lt"/>
                <a:ea typeface="+mn-ea"/>
                <a:cs typeface="+mn-cs"/>
              </a:rPr>
              <a:t> we can navigate to this component but the ID is hardcoded into the service so no matter what ID you type, it will always show 1.</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211</a:t>
            </a:fld>
            <a:endParaRPr lang="es-ES_tradnl"/>
          </a:p>
        </p:txBody>
      </p:sp>
    </p:spTree>
    <p:extLst>
      <p:ext uri="{BB962C8B-B14F-4D97-AF65-F5344CB8AC3E}">
        <p14:creationId xmlns:p14="http://schemas.microsoft.com/office/powerpoint/2010/main" val="74171106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What we need to do is obtain the parameter in the URL, in this</a:t>
            </a:r>
            <a:r>
              <a:rPr lang="en-GB" sz="1200" kern="1200" baseline="0" noProof="0" dirty="0">
                <a:solidFill>
                  <a:schemeClr val="tx1"/>
                </a:solidFill>
                <a:effectLst/>
                <a:latin typeface="+mn-lt"/>
                <a:ea typeface="+mn-ea"/>
                <a:cs typeface="+mn-cs"/>
              </a:rPr>
              <a:t> case :id, and pass it as parameter into the service call. For that we’ll first import Router and </a:t>
            </a:r>
            <a:r>
              <a:rPr lang="en-GB" sz="1200" kern="1200" baseline="0" noProof="0" dirty="0" err="1">
                <a:solidFill>
                  <a:schemeClr val="tx1"/>
                </a:solidFill>
                <a:effectLst/>
                <a:latin typeface="+mn-lt"/>
                <a:ea typeface="+mn-ea"/>
                <a:cs typeface="+mn-cs"/>
              </a:rPr>
              <a:t>ActivatedRouter</a:t>
            </a:r>
            <a:r>
              <a:rPr lang="en-GB" sz="1200" kern="1200" baseline="0" noProof="0" dirty="0">
                <a:solidFill>
                  <a:schemeClr val="tx1"/>
                </a:solidFill>
                <a:effectLst/>
                <a:latin typeface="+mn-lt"/>
                <a:ea typeface="+mn-ea"/>
                <a:cs typeface="+mn-cs"/>
              </a:rPr>
              <a:t> from @angular/router and inject them as a service. Then we’ll subscribe to the changes of the URL so we can get the parameter and dynamically call the service.</a:t>
            </a:r>
          </a:p>
          <a:p>
            <a:endParaRPr lang="en-GB" sz="1200" kern="1200" noProof="0" dirty="0">
              <a:solidFill>
                <a:schemeClr val="tx1"/>
              </a:solidFill>
              <a:effectLst/>
              <a:latin typeface="+mn-lt"/>
              <a:ea typeface="+mn-ea"/>
              <a:cs typeface="+mn-cs"/>
            </a:endParaRPr>
          </a:p>
          <a:p>
            <a:r>
              <a:rPr lang="en-GB" sz="1200" kern="1200" noProof="0" dirty="0" err="1">
                <a:solidFill>
                  <a:schemeClr val="tx1"/>
                </a:solidFill>
                <a:effectLst/>
                <a:latin typeface="+mn-lt"/>
                <a:ea typeface="+mn-ea"/>
                <a:cs typeface="+mn-cs"/>
              </a:rPr>
              <a:t>this.route.params</a:t>
            </a:r>
            <a:endParaRPr lang="en-GB" sz="1200" kern="1200" noProof="0" dirty="0">
              <a:solidFill>
                <a:schemeClr val="tx1"/>
              </a:solidFill>
              <a:effectLst/>
              <a:latin typeface="+mn-lt"/>
              <a:ea typeface="+mn-ea"/>
              <a:cs typeface="+mn-cs"/>
            </a:endParaRPr>
          </a:p>
          <a:p>
            <a:r>
              <a:rPr lang="en-GB" sz="1200" kern="1200" noProof="0" dirty="0">
                <a:solidFill>
                  <a:schemeClr val="tx1"/>
                </a:solidFill>
                <a:effectLst/>
                <a:latin typeface="+mn-lt"/>
                <a:ea typeface="+mn-ea"/>
                <a:cs typeface="+mn-cs"/>
              </a:rPr>
              <a:t>.</a:t>
            </a:r>
            <a:r>
              <a:rPr lang="en-GB" sz="1200" kern="1200" baseline="0" noProof="0" dirty="0">
                <a:solidFill>
                  <a:schemeClr val="tx1"/>
                </a:solidFill>
                <a:effectLst/>
                <a:latin typeface="+mn-lt"/>
                <a:ea typeface="+mn-ea"/>
                <a:cs typeface="+mn-cs"/>
              </a:rPr>
              <a:t>subscribe((data) =&gt; {</a:t>
            </a:r>
          </a:p>
          <a:p>
            <a:r>
              <a:rPr lang="en-GB" sz="1200" kern="1200" baseline="0" noProof="0" dirty="0">
                <a:solidFill>
                  <a:schemeClr val="tx1"/>
                </a:solidFill>
                <a:effectLst/>
                <a:latin typeface="+mn-lt"/>
                <a:ea typeface="+mn-ea"/>
                <a:cs typeface="+mn-cs"/>
              </a:rPr>
              <a:t>  console.log(data);</a:t>
            </a:r>
          </a:p>
          <a:p>
            <a:r>
              <a:rPr lang="en-GB" sz="1200" kern="1200" baseline="0" noProof="0" dirty="0">
                <a:solidFill>
                  <a:schemeClr val="tx1"/>
                </a:solidFill>
                <a:effectLst/>
                <a:latin typeface="+mn-lt"/>
                <a:ea typeface="+mn-ea"/>
                <a:cs typeface="+mn-cs"/>
              </a:rPr>
              <a:t>});</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212</a:t>
            </a:fld>
            <a:endParaRPr lang="es-ES_tradnl"/>
          </a:p>
        </p:txBody>
      </p:sp>
    </p:spTree>
    <p:extLst>
      <p:ext uri="{BB962C8B-B14F-4D97-AF65-F5344CB8AC3E}">
        <p14:creationId xmlns:p14="http://schemas.microsoft.com/office/powerpoint/2010/main" val="495553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This is a normal JavaScript ES5 syntax code where we</a:t>
            </a:r>
            <a:r>
              <a:rPr lang="en-GB" baseline="0" noProof="0" dirty="0"/>
              <a:t> will created a </a:t>
            </a:r>
            <a:r>
              <a:rPr lang="en-GB" baseline="0" noProof="0" dirty="0" err="1"/>
              <a:t>ShoppingList</a:t>
            </a:r>
            <a:r>
              <a:rPr lang="en-GB" baseline="0" noProof="0" dirty="0"/>
              <a:t> Object and will implement some methods. One to add elements to the list of groceries and one to remove elements.</a:t>
            </a:r>
          </a:p>
          <a:p>
            <a:endParaRPr lang="en-GB" baseline="0" noProof="0" dirty="0"/>
          </a:p>
          <a:p>
            <a:r>
              <a:rPr lang="en-GB" baseline="0" noProof="0" dirty="0"/>
              <a:t>- In order to add elements in an immutable way, we use the function </a:t>
            </a:r>
            <a:r>
              <a:rPr lang="en-GB" baseline="0" noProof="0" dirty="0" err="1"/>
              <a:t>concat</a:t>
            </a:r>
            <a:r>
              <a:rPr lang="en-GB" baseline="0" noProof="0" dirty="0"/>
              <a:t> instead of using push().</a:t>
            </a:r>
          </a:p>
          <a:p>
            <a:endParaRPr lang="en-GB" baseline="0" noProof="0" dirty="0"/>
          </a:p>
          <a:p>
            <a:r>
              <a:rPr lang="en-GB" baseline="0" noProof="0" dirty="0"/>
              <a:t>- In order to remove elements from the list we use a filter function we loop over the elements of the list and remove the ones that are equal to the item we passed in as a parameter.</a:t>
            </a:r>
          </a:p>
          <a:p>
            <a:endParaRPr lang="en-GB" baseline="0" noProof="0" dirty="0"/>
          </a:p>
          <a:p>
            <a:r>
              <a:rPr lang="en-GB" baseline="0" noProof="0" dirty="0"/>
              <a:t>We can change the </a:t>
            </a:r>
            <a:r>
              <a:rPr lang="en-GB" baseline="0" noProof="0" dirty="0" err="1"/>
              <a:t>main.ts</a:t>
            </a:r>
            <a:r>
              <a:rPr lang="en-GB" baseline="0" noProof="0" dirty="0"/>
              <a:t> file on our angular cli app and see the result on the Chrome console.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23</a:t>
            </a:fld>
            <a:endParaRPr lang="es-ES_tradnl"/>
          </a:p>
        </p:txBody>
      </p:sp>
    </p:spTree>
    <p:extLst>
      <p:ext uri="{BB962C8B-B14F-4D97-AF65-F5344CB8AC3E}">
        <p14:creationId xmlns:p14="http://schemas.microsoft.com/office/powerpoint/2010/main" val="10727078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We’re close to finish our app but we still need to create a way to navigate dynamically</a:t>
            </a:r>
            <a:r>
              <a:rPr lang="en-GB" sz="1200" kern="1200" baseline="0" noProof="0" dirty="0">
                <a:solidFill>
                  <a:schemeClr val="tx1"/>
                </a:solidFill>
                <a:effectLst/>
                <a:latin typeface="+mn-lt"/>
                <a:ea typeface="+mn-ea"/>
                <a:cs typeface="+mn-cs"/>
              </a:rPr>
              <a:t> between passenger list and the passenger viewer.</a:t>
            </a:r>
          </a:p>
          <a:p>
            <a:endParaRPr lang="en-GB" sz="1200" kern="1200" baseline="0" noProof="0" dirty="0">
              <a:solidFill>
                <a:schemeClr val="tx1"/>
              </a:solidFill>
              <a:effectLst/>
              <a:latin typeface="+mn-lt"/>
              <a:ea typeface="+mn-ea"/>
              <a:cs typeface="+mn-cs"/>
            </a:endParaRPr>
          </a:p>
          <a:p>
            <a:r>
              <a:rPr lang="en-GB" sz="1200" kern="1200" baseline="0" noProof="0" dirty="0">
                <a:solidFill>
                  <a:schemeClr val="tx1"/>
                </a:solidFill>
                <a:effectLst/>
                <a:latin typeface="+mn-lt"/>
                <a:ea typeface="+mn-ea"/>
                <a:cs typeface="+mn-cs"/>
              </a:rPr>
              <a:t>First let’s go and create a go Back button in our viewer. We will use the router function “navigate”. This is what we call imperative routing.</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213</a:t>
            </a:fld>
            <a:endParaRPr lang="es-ES_tradnl"/>
          </a:p>
        </p:txBody>
      </p:sp>
    </p:spTree>
    <p:extLst>
      <p:ext uri="{BB962C8B-B14F-4D97-AF65-F5344CB8AC3E}">
        <p14:creationId xmlns:p14="http://schemas.microsoft.com/office/powerpoint/2010/main" val="150897514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If</a:t>
            </a:r>
            <a:r>
              <a:rPr lang="en-GB" sz="1200" kern="1200" baseline="0" noProof="0" dirty="0">
                <a:solidFill>
                  <a:schemeClr val="tx1"/>
                </a:solidFill>
                <a:effectLst/>
                <a:latin typeface="+mn-lt"/>
                <a:ea typeface="+mn-ea"/>
                <a:cs typeface="+mn-cs"/>
              </a:rPr>
              <a:t> we have followed the tutorial, we only have to remove now our passenger-info component and all references to it from passenger-dashboard. Then change the </a:t>
            </a:r>
            <a:r>
              <a:rPr lang="en-GB" sz="1200" kern="1200" baseline="0" noProof="0" dirty="0" err="1">
                <a:solidFill>
                  <a:schemeClr val="tx1"/>
                </a:solidFill>
                <a:effectLst/>
                <a:latin typeface="+mn-lt"/>
                <a:ea typeface="+mn-ea"/>
                <a:cs typeface="+mn-cs"/>
              </a:rPr>
              <a:t>handleSave</a:t>
            </a:r>
            <a:r>
              <a:rPr lang="en-GB" sz="1200" kern="1200" baseline="0" noProof="0" dirty="0">
                <a:solidFill>
                  <a:schemeClr val="tx1"/>
                </a:solidFill>
                <a:effectLst/>
                <a:latin typeface="+mn-lt"/>
                <a:ea typeface="+mn-ea"/>
                <a:cs typeface="+mn-cs"/>
              </a:rPr>
              <a:t> method to do as follow.</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214</a:t>
            </a:fld>
            <a:endParaRPr lang="es-ES_tradnl"/>
          </a:p>
        </p:txBody>
      </p:sp>
    </p:spTree>
    <p:extLst>
      <p:ext uri="{BB962C8B-B14F-4D97-AF65-F5344CB8AC3E}">
        <p14:creationId xmlns:p14="http://schemas.microsoft.com/office/powerpoint/2010/main" val="7277819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215</a:t>
            </a:fld>
            <a:endParaRPr lang="es-ES_tradnl"/>
          </a:p>
        </p:txBody>
      </p:sp>
    </p:spTree>
    <p:extLst>
      <p:ext uri="{BB962C8B-B14F-4D97-AF65-F5344CB8AC3E}">
        <p14:creationId xmlns:p14="http://schemas.microsoft.com/office/powerpoint/2010/main" val="36326240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noProof="0" dirty="0">
                <a:solidFill>
                  <a:schemeClr val="tx1"/>
                </a:solidFill>
                <a:effectLst/>
                <a:latin typeface="+mn-lt"/>
                <a:ea typeface="+mn-ea"/>
                <a:cs typeface="+mn-cs"/>
              </a:rPr>
              <a:t>We have the option of adding hash to the URLs</a:t>
            </a:r>
            <a:r>
              <a:rPr lang="en-GB" sz="1200" kern="1200" baseline="0" noProof="0" dirty="0">
                <a:solidFill>
                  <a:schemeClr val="tx1"/>
                </a:solidFill>
                <a:effectLst/>
                <a:latin typeface="+mn-lt"/>
                <a:ea typeface="+mn-ea"/>
                <a:cs typeface="+mn-cs"/>
              </a:rPr>
              <a:t> by adding this parameter.</a:t>
            </a:r>
            <a:endParaRPr lang="en-GB"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216</a:t>
            </a:fld>
            <a:endParaRPr lang="es-ES_tradnl"/>
          </a:p>
        </p:txBody>
      </p:sp>
    </p:spTree>
    <p:extLst>
      <p:ext uri="{BB962C8B-B14F-4D97-AF65-F5344CB8AC3E}">
        <p14:creationId xmlns:p14="http://schemas.microsoft.com/office/powerpoint/2010/main" val="208408551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217</a:t>
            </a:fld>
            <a:endParaRPr lang="es-ES_tradnl"/>
          </a:p>
        </p:txBody>
      </p:sp>
    </p:spTree>
    <p:extLst>
      <p:ext uri="{BB962C8B-B14F-4D97-AF65-F5344CB8AC3E}">
        <p14:creationId xmlns:p14="http://schemas.microsoft.com/office/powerpoint/2010/main" val="13591325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218</a:t>
            </a:fld>
            <a:endParaRPr lang="es-ES_tradnl"/>
          </a:p>
        </p:txBody>
      </p:sp>
    </p:spTree>
    <p:extLst>
      <p:ext uri="{BB962C8B-B14F-4D97-AF65-F5344CB8AC3E}">
        <p14:creationId xmlns:p14="http://schemas.microsoft.com/office/powerpoint/2010/main" val="151844780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219</a:t>
            </a:fld>
            <a:endParaRPr lang="es-ES_tradnl"/>
          </a:p>
        </p:txBody>
      </p:sp>
    </p:spTree>
    <p:extLst>
      <p:ext uri="{BB962C8B-B14F-4D97-AF65-F5344CB8AC3E}">
        <p14:creationId xmlns:p14="http://schemas.microsoft.com/office/powerpoint/2010/main" val="79477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24</a:t>
            </a:fld>
            <a:endParaRPr lang="es-ES_tradnl"/>
          </a:p>
        </p:txBody>
      </p:sp>
    </p:spTree>
    <p:extLst>
      <p:ext uri="{BB962C8B-B14F-4D97-AF65-F5344CB8AC3E}">
        <p14:creationId xmlns:p14="http://schemas.microsoft.com/office/powerpoint/2010/main" val="1858176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This</a:t>
            </a:r>
            <a:r>
              <a:rPr lang="en-GB" baseline="0" noProof="0" dirty="0"/>
              <a:t> code would be the equivalent in </a:t>
            </a:r>
            <a:r>
              <a:rPr lang="en-GB" baseline="0" noProof="0" dirty="0" err="1"/>
              <a:t>TypeScript</a:t>
            </a:r>
            <a:endParaRPr lang="en-GB" baseline="0" noProof="0" dirty="0"/>
          </a:p>
          <a:p>
            <a:endParaRPr lang="en-GB" baseline="0" noProof="0" dirty="0"/>
          </a:p>
          <a:p>
            <a:r>
              <a:rPr lang="en-GB" baseline="0" noProof="0" dirty="0" err="1"/>
              <a:t>TypeScript</a:t>
            </a:r>
            <a:r>
              <a:rPr lang="en-GB" baseline="0" noProof="0" dirty="0"/>
              <a:t> is a superset of ES6 so it supports all functions defined by this standard and provides a more robust and strict syntax to create and lint code.</a:t>
            </a:r>
          </a:p>
          <a:p>
            <a:endParaRPr lang="en-GB" baseline="0" noProof="0" dirty="0"/>
          </a:p>
          <a:p>
            <a:r>
              <a:rPr lang="en-GB" baseline="0" noProof="0" dirty="0"/>
              <a:t>First we start by creating a new class and add a property called groceries, note that we have to indicate the type, in this case an array of string.</a:t>
            </a:r>
          </a:p>
          <a:p>
            <a:r>
              <a:rPr lang="en-GB" baseline="0" noProof="0" dirty="0"/>
              <a:t>Then, we create the </a:t>
            </a:r>
            <a:r>
              <a:rPr lang="en-GB" baseline="0" noProof="0" dirty="0" err="1"/>
              <a:t>addItem</a:t>
            </a:r>
            <a:r>
              <a:rPr lang="en-GB" baseline="0" noProof="0" dirty="0"/>
              <a:t> method using ES6 syntax, which </a:t>
            </a:r>
            <a:r>
              <a:rPr lang="en-GB" baseline="0" noProof="0" dirty="0" err="1"/>
              <a:t>TypeScript</a:t>
            </a:r>
            <a:r>
              <a:rPr lang="en-GB" baseline="0" noProof="0" dirty="0"/>
              <a:t> supports. We use … which is known as “Spread syntax”</a:t>
            </a:r>
          </a:p>
          <a:p>
            <a:r>
              <a:rPr lang="en-GB" baseline="0" noProof="0" dirty="0"/>
              <a:t>For the </a:t>
            </a:r>
            <a:r>
              <a:rPr lang="en-GB" baseline="0" noProof="0" dirty="0" err="1"/>
              <a:t>removeItem</a:t>
            </a:r>
            <a:r>
              <a:rPr lang="en-GB" baseline="0" noProof="0" dirty="0"/>
              <a:t> we are going to use arrow functions and implicit return</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25</a:t>
            </a:fld>
            <a:endParaRPr lang="es-ES_tradnl"/>
          </a:p>
        </p:txBody>
      </p:sp>
    </p:spTree>
    <p:extLst>
      <p:ext uri="{BB962C8B-B14F-4D97-AF65-F5344CB8AC3E}">
        <p14:creationId xmlns:p14="http://schemas.microsoft.com/office/powerpoint/2010/main" val="1435078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 order to use function defined</a:t>
            </a:r>
            <a:r>
              <a:rPr lang="en-GB" baseline="0" noProof="0" dirty="0"/>
              <a:t> in other files, we can convert export any function by adding the action “export” before the name. Them, we the action import {} from .. we can include that function into any other file. </a:t>
            </a:r>
            <a:r>
              <a:rPr lang="en-GB" baseline="0" noProof="0" dirty="0" err="1"/>
              <a:t>TypeScript</a:t>
            </a:r>
            <a:r>
              <a:rPr lang="en-GB" baseline="0" noProof="0" dirty="0"/>
              <a:t> will throw errors if we make any mistake like wrong function name or path when importing.</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26</a:t>
            </a:fld>
            <a:endParaRPr lang="es-ES_tradnl"/>
          </a:p>
        </p:txBody>
      </p:sp>
    </p:spTree>
    <p:extLst>
      <p:ext uri="{BB962C8B-B14F-4D97-AF65-F5344CB8AC3E}">
        <p14:creationId xmlns:p14="http://schemas.microsoft.com/office/powerpoint/2010/main" val="1195878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28</a:t>
            </a:fld>
            <a:endParaRPr lang="es-ES_tradnl"/>
          </a:p>
        </p:txBody>
      </p:sp>
    </p:spTree>
    <p:extLst>
      <p:ext uri="{BB962C8B-B14F-4D97-AF65-F5344CB8AC3E}">
        <p14:creationId xmlns:p14="http://schemas.microsoft.com/office/powerpoint/2010/main" val="1228156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29</a:t>
            </a:fld>
            <a:endParaRPr lang="es-ES_tradnl"/>
          </a:p>
        </p:txBody>
      </p:sp>
    </p:spTree>
    <p:extLst>
      <p:ext uri="{BB962C8B-B14F-4D97-AF65-F5344CB8AC3E}">
        <p14:creationId xmlns:p14="http://schemas.microsoft.com/office/powerpoint/2010/main" val="1241540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it’s time to create our first</a:t>
            </a:r>
            <a:r>
              <a:rPr lang="en-GB" baseline="0" noProof="0" dirty="0"/>
              <a:t> container component and at the same time, refactor our app so it starts to use a proper architecture close to what we should expect from an Angular App. Lets take the following steps one by one.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30</a:t>
            </a:fld>
            <a:endParaRPr lang="es-ES_tradnl"/>
          </a:p>
        </p:txBody>
      </p:sp>
    </p:spTree>
    <p:extLst>
      <p:ext uri="{BB962C8B-B14F-4D97-AF65-F5344CB8AC3E}">
        <p14:creationId xmlns:p14="http://schemas.microsoft.com/office/powerpoint/2010/main" val="376393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31</a:t>
            </a:fld>
            <a:endParaRPr lang="es-ES_tradnl"/>
          </a:p>
        </p:txBody>
      </p:sp>
    </p:spTree>
    <p:extLst>
      <p:ext uri="{BB962C8B-B14F-4D97-AF65-F5344CB8AC3E}">
        <p14:creationId xmlns:p14="http://schemas.microsoft.com/office/powerpoint/2010/main" val="3913601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32</a:t>
            </a:fld>
            <a:endParaRPr lang="es-ES_tradnl"/>
          </a:p>
        </p:txBody>
      </p:sp>
    </p:spTree>
    <p:extLst>
      <p:ext uri="{BB962C8B-B14F-4D97-AF65-F5344CB8AC3E}">
        <p14:creationId xmlns:p14="http://schemas.microsoft.com/office/powerpoint/2010/main" val="73745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a:t>
            </a:fld>
            <a:endParaRPr lang="es-ES_tradnl"/>
          </a:p>
        </p:txBody>
      </p:sp>
    </p:spTree>
    <p:extLst>
      <p:ext uri="{BB962C8B-B14F-4D97-AF65-F5344CB8AC3E}">
        <p14:creationId xmlns:p14="http://schemas.microsoft.com/office/powerpoint/2010/main" val="1850047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First, we</a:t>
            </a:r>
            <a:r>
              <a:rPr lang="en-GB" baseline="0" noProof="0" dirty="0"/>
              <a:t> open the </a:t>
            </a:r>
            <a:r>
              <a:rPr lang="en-GB" baseline="0" noProof="0" dirty="0" err="1"/>
              <a:t>app.component.ts</a:t>
            </a:r>
            <a:r>
              <a:rPr lang="en-GB" baseline="0" noProof="0" dirty="0"/>
              <a:t> file and delete all the code as we will create everything from scratch with some minor changes.</a:t>
            </a:r>
          </a:p>
          <a:p>
            <a:endParaRPr lang="en-GB" noProof="0" dirty="0"/>
          </a:p>
          <a:p>
            <a:endParaRPr lang="en-GB" noProof="0" dirty="0"/>
          </a:p>
          <a:p>
            <a:r>
              <a:rPr lang="en-GB" noProof="0" dirty="0"/>
              <a:t>We import the component so we can use the decorator.</a:t>
            </a:r>
            <a:r>
              <a:rPr lang="en-GB" baseline="0" noProof="0" dirty="0"/>
              <a:t> </a:t>
            </a:r>
          </a:p>
          <a:p>
            <a:endParaRPr lang="en-GB" baseline="0" noProof="0" dirty="0"/>
          </a:p>
          <a:p>
            <a:r>
              <a:rPr lang="en-GB" baseline="0" noProof="0" dirty="0"/>
              <a:t>Then we can export a class that we will call </a:t>
            </a:r>
            <a:r>
              <a:rPr lang="en-GB" baseline="0" noProof="0" dirty="0" err="1"/>
              <a:t>AppComponent</a:t>
            </a:r>
            <a:r>
              <a:rPr lang="en-GB" baseline="0" noProof="0" dirty="0"/>
              <a:t>, then we’ll see how to use it.</a:t>
            </a:r>
          </a:p>
          <a:p>
            <a:endParaRPr lang="en-GB" baseline="0" noProof="0" dirty="0"/>
          </a:p>
          <a:p>
            <a:r>
              <a:rPr lang="en-GB" baseline="0" noProof="0" dirty="0"/>
              <a:t>Now we need to declare a new property inside the class called “title” that then we will initialize inside the constructor method.</a:t>
            </a:r>
          </a:p>
          <a:p>
            <a:endParaRPr lang="en-GB" baseline="0" noProof="0" dirty="0"/>
          </a:p>
          <a:p>
            <a:r>
              <a:rPr lang="en-GB" baseline="0" noProof="0" dirty="0"/>
              <a:t>Now we need to use the @Component function that we imported from @angular/core. @Component is a decorator, decorators are  a </a:t>
            </a:r>
            <a:r>
              <a:rPr lang="en-GB" baseline="0" noProof="0" dirty="0" err="1"/>
              <a:t>TypeScript</a:t>
            </a:r>
            <a:r>
              <a:rPr lang="en-GB" baseline="0" noProof="0" dirty="0"/>
              <a:t> feature that you will allocate before another function or class to add metadata or a “template of values”. Angular will look always for the metadata in order to correctly </a:t>
            </a:r>
            <a:r>
              <a:rPr lang="en-GB" baseline="0" noProof="0" dirty="0" err="1"/>
              <a:t>transpile</a:t>
            </a:r>
            <a:r>
              <a:rPr lang="en-GB" baseline="0" noProof="0" dirty="0"/>
              <a:t> the code.</a:t>
            </a:r>
          </a:p>
          <a:p>
            <a:endParaRPr lang="en-GB" baseline="0" noProof="0" dirty="0"/>
          </a:p>
          <a:p>
            <a:r>
              <a:rPr lang="en-GB" baseline="0" noProof="0" dirty="0"/>
              <a:t>Now, we need to define the html. We have two ways to do it, using the </a:t>
            </a:r>
            <a:r>
              <a:rPr lang="en-GB" baseline="0" noProof="0" dirty="0" err="1"/>
              <a:t>param</a:t>
            </a:r>
            <a:r>
              <a:rPr lang="en-GB" baseline="0" noProof="0" dirty="0"/>
              <a:t> “</a:t>
            </a:r>
            <a:r>
              <a:rPr lang="en-GB" baseline="0" noProof="0" dirty="0" err="1"/>
              <a:t>templateUR</a:t>
            </a:r>
            <a:r>
              <a:rPr lang="en-GB" baseline="0" noProof="0" dirty="0"/>
              <a:t>”, which I normally recommend for long html files, or use the </a:t>
            </a:r>
            <a:r>
              <a:rPr lang="en-GB" baseline="0" noProof="0" dirty="0" err="1"/>
              <a:t>param</a:t>
            </a:r>
            <a:r>
              <a:rPr lang="en-GB" baseline="0" noProof="0" dirty="0"/>
              <a:t> template and declare the html code within the component itself. For the second option we need to use the help of the </a:t>
            </a:r>
            <a:r>
              <a:rPr lang="en-GB" baseline="0" noProof="0" dirty="0" err="1"/>
              <a:t>backticks</a:t>
            </a:r>
            <a:r>
              <a:rPr lang="en-GB" baseline="0" noProof="0" dirty="0"/>
              <a:t> `. This will allow us to concatenate html code in different lines and better readability. For the purpose of the course, we will use this approach.</a:t>
            </a:r>
          </a:p>
          <a:p>
            <a:endParaRPr lang="en-GB" baseline="0" noProof="0" dirty="0"/>
          </a:p>
          <a:p>
            <a:r>
              <a:rPr lang="en-GB" baseline="0" noProof="0" dirty="0"/>
              <a:t>Please note that we declare a variable called “title” on a </a:t>
            </a:r>
            <a:r>
              <a:rPr lang="en-GB" baseline="0" noProof="0" dirty="0" err="1"/>
              <a:t>TypeScript</a:t>
            </a:r>
            <a:r>
              <a:rPr lang="en-GB" baseline="0" noProof="0" dirty="0"/>
              <a:t> class that then we use inside the template. We display that value using {{ title }}, that’s called interpolation and we’ll learn it better later but basically {{ }} is an interpolation or a one-way binding between the class and the template. This interpolation executes any expression inside. Now the expression is just a variable but it could be something like this: {{ title + “!” }}.</a:t>
            </a:r>
          </a:p>
          <a:p>
            <a:endParaRPr lang="en-GB" baseline="0" noProof="0" dirty="0"/>
          </a:p>
          <a:p>
            <a:r>
              <a:rPr lang="en-GB" baseline="0" noProof="0" dirty="0"/>
              <a:t>Finally, we declare the name of the selector “app-root” and the style file that we will use, </a:t>
            </a:r>
            <a:r>
              <a:rPr lang="en-GB" baseline="0" noProof="0" dirty="0" err="1"/>
              <a:t>styleUrls</a:t>
            </a:r>
            <a:r>
              <a:rPr lang="en-GB" baseline="0" noProof="0" dirty="0"/>
              <a:t> has the same behaviour of </a:t>
            </a:r>
            <a:r>
              <a:rPr lang="en-GB" baseline="0" noProof="0" dirty="0" err="1"/>
              <a:t>templateUrl</a:t>
            </a:r>
            <a:r>
              <a:rPr lang="en-GB" baseline="0" noProof="0" dirty="0"/>
              <a: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33</a:t>
            </a:fld>
            <a:endParaRPr lang="es-ES_tradnl"/>
          </a:p>
        </p:txBody>
      </p:sp>
    </p:spTree>
    <p:extLst>
      <p:ext uri="{BB962C8B-B14F-4D97-AF65-F5344CB8AC3E}">
        <p14:creationId xmlns:p14="http://schemas.microsoft.com/office/powerpoint/2010/main" val="1047372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Again, open the </a:t>
            </a:r>
            <a:r>
              <a:rPr lang="en-GB" noProof="0" dirty="0" err="1"/>
              <a:t>app.module.ts</a:t>
            </a:r>
            <a:r>
              <a:rPr lang="en-GB" baseline="0" noProof="0" dirty="0"/>
              <a:t> file and delete the code and start typing this.</a:t>
            </a:r>
          </a:p>
          <a:p>
            <a:endParaRPr lang="en-GB" noProof="0" dirty="0"/>
          </a:p>
          <a:p>
            <a:r>
              <a:rPr lang="en-GB" noProof="0" dirty="0"/>
              <a:t>We need to import </a:t>
            </a:r>
            <a:r>
              <a:rPr lang="en-GB" noProof="0" dirty="0" err="1"/>
              <a:t>AppComponent</a:t>
            </a:r>
            <a:r>
              <a:rPr lang="en-GB" noProof="0" dirty="0"/>
              <a:t> to use it here in our module.</a:t>
            </a:r>
          </a:p>
          <a:p>
            <a:r>
              <a:rPr lang="en-GB" noProof="0" dirty="0"/>
              <a:t>Then</a:t>
            </a:r>
            <a:r>
              <a:rPr lang="en-GB" baseline="0" noProof="0" dirty="0"/>
              <a:t> we try to create the Module, for that we import </a:t>
            </a:r>
            <a:r>
              <a:rPr lang="en-GB" baseline="0" noProof="0" dirty="0" err="1"/>
              <a:t>NgModule</a:t>
            </a:r>
            <a:r>
              <a:rPr lang="en-GB" baseline="0" noProof="0" dirty="0"/>
              <a:t> from @angular/core, this will bring the @</a:t>
            </a:r>
            <a:r>
              <a:rPr lang="en-GB" baseline="0" noProof="0" dirty="0" err="1"/>
              <a:t>NgModule</a:t>
            </a:r>
            <a:r>
              <a:rPr lang="en-GB" baseline="0" noProof="0" dirty="0"/>
              <a:t> decorator.</a:t>
            </a:r>
          </a:p>
          <a:p>
            <a:r>
              <a:rPr lang="en-GB" baseline="0" noProof="0" dirty="0"/>
              <a:t>Now we can export the class </a:t>
            </a:r>
            <a:r>
              <a:rPr lang="en-GB" baseline="0" noProof="0" dirty="0" err="1"/>
              <a:t>AppModule</a:t>
            </a:r>
            <a:r>
              <a:rPr lang="en-GB" baseline="0" noProof="0" dirty="0"/>
              <a:t> and decorate the class.</a:t>
            </a:r>
          </a:p>
          <a:p>
            <a:endParaRPr lang="en-GB" baseline="0" noProof="0" dirty="0"/>
          </a:p>
          <a:p>
            <a:r>
              <a:rPr lang="en-GB" noProof="0" dirty="0"/>
              <a:t>Now we need to tell Angular to use the </a:t>
            </a:r>
            <a:r>
              <a:rPr lang="en-GB" noProof="0" dirty="0" err="1"/>
              <a:t>AppComponent</a:t>
            </a:r>
            <a:r>
              <a:rPr lang="en-GB" baseline="0" noProof="0" dirty="0"/>
              <a:t> to bootstrap the App, for that we will use the metadata “bootstrap”. The root Module (in this case the </a:t>
            </a:r>
            <a:r>
              <a:rPr lang="en-GB" baseline="0" noProof="0" dirty="0" err="1"/>
              <a:t>AppModule</a:t>
            </a:r>
            <a:r>
              <a:rPr lang="en-GB" baseline="0" noProof="0" dirty="0"/>
              <a:t>) is the only Module that will contain the property bootstrap</a:t>
            </a:r>
          </a:p>
          <a:p>
            <a:endParaRPr lang="en-GB" baseline="0" noProof="0" dirty="0"/>
          </a:p>
          <a:p>
            <a:r>
              <a:rPr lang="en-GB" baseline="0" noProof="0" dirty="0"/>
              <a:t>Then we have declarations where we will import all components we want to use.</a:t>
            </a:r>
          </a:p>
          <a:p>
            <a:endParaRPr lang="en-GB" baseline="0" noProof="0" dirty="0"/>
          </a:p>
          <a:p>
            <a:r>
              <a:rPr lang="en-GB" baseline="0" noProof="0" dirty="0"/>
              <a:t>Because we want to build a browser application, we need to import the </a:t>
            </a:r>
            <a:r>
              <a:rPr lang="en-GB" baseline="0" noProof="0" dirty="0" err="1"/>
              <a:t>BrowserModule</a:t>
            </a:r>
            <a:r>
              <a:rPr lang="en-GB" baseline="0" noProof="0" dirty="0"/>
              <a:t>. </a:t>
            </a:r>
            <a:r>
              <a:rPr lang="en-GB" b="0" u="none" strike="noStrike" noProof="0" dirty="0" err="1">
                <a:effectLst/>
                <a:hlinkClick r:id="rId3"/>
              </a:rPr>
              <a:t>BrowserModule</a:t>
            </a:r>
            <a:r>
              <a:rPr lang="en-GB" sz="1200" b="0" i="0" kern="1200" noProof="0" dirty="0">
                <a:solidFill>
                  <a:schemeClr val="tx1"/>
                </a:solidFill>
                <a:effectLst/>
                <a:latin typeface="+mn-lt"/>
                <a:ea typeface="+mn-ea"/>
                <a:cs typeface="+mn-cs"/>
              </a:rPr>
              <a:t> provides services that are essential to launch and run a browser app. </a:t>
            </a:r>
            <a:r>
              <a:rPr lang="en-GB" sz="1200" b="0" i="0" u="none" strike="noStrike" kern="1200" noProof="0" dirty="0" err="1">
                <a:solidFill>
                  <a:schemeClr val="tx1"/>
                </a:solidFill>
                <a:effectLst/>
                <a:latin typeface="+mn-lt"/>
                <a:ea typeface="+mn-ea"/>
                <a:cs typeface="+mn-cs"/>
                <a:hlinkClick r:id="rId3"/>
              </a:rPr>
              <a:t>BrowserModule</a:t>
            </a:r>
            <a:r>
              <a:rPr lang="en-GB" sz="1200" b="0" i="0" kern="1200" noProof="0" dirty="0">
                <a:solidFill>
                  <a:schemeClr val="tx1"/>
                </a:solidFill>
                <a:effectLst/>
                <a:latin typeface="+mn-lt"/>
                <a:ea typeface="+mn-ea"/>
                <a:cs typeface="+mn-cs"/>
              </a:rPr>
              <a:t> also re-exports </a:t>
            </a:r>
            <a:r>
              <a:rPr lang="en-GB" sz="1200" b="0" i="0" u="none" strike="noStrike" kern="1200" noProof="0" dirty="0" err="1">
                <a:solidFill>
                  <a:schemeClr val="tx1"/>
                </a:solidFill>
                <a:effectLst/>
                <a:latin typeface="+mn-lt"/>
                <a:ea typeface="+mn-ea"/>
                <a:cs typeface="+mn-cs"/>
                <a:hlinkClick r:id="rId4"/>
              </a:rPr>
              <a:t>CommonModule</a:t>
            </a:r>
            <a:r>
              <a:rPr lang="en-GB" sz="1200" b="0" i="0" kern="1200" noProof="0" dirty="0">
                <a:solidFill>
                  <a:schemeClr val="tx1"/>
                </a:solidFill>
                <a:effectLst/>
                <a:latin typeface="+mn-lt"/>
                <a:ea typeface="+mn-ea"/>
                <a:cs typeface="+mn-cs"/>
              </a:rPr>
              <a:t> from @angular/common, which means that components in the </a:t>
            </a:r>
            <a:r>
              <a:rPr lang="en-GB" sz="1200" b="0" i="0" kern="1200" noProof="0" dirty="0" err="1">
                <a:solidFill>
                  <a:schemeClr val="tx1"/>
                </a:solidFill>
                <a:effectLst/>
                <a:latin typeface="+mn-lt"/>
                <a:ea typeface="+mn-ea"/>
                <a:cs typeface="+mn-cs"/>
              </a:rPr>
              <a:t>AppModulemodule</a:t>
            </a:r>
            <a:r>
              <a:rPr lang="en-GB" sz="1200" b="0" i="0" kern="1200" noProof="0" dirty="0">
                <a:solidFill>
                  <a:schemeClr val="tx1"/>
                </a:solidFill>
                <a:effectLst/>
                <a:latin typeface="+mn-lt"/>
                <a:ea typeface="+mn-ea"/>
                <a:cs typeface="+mn-cs"/>
              </a:rPr>
              <a:t> also have access to the Angular directives every app needs, such as </a:t>
            </a:r>
            <a:r>
              <a:rPr lang="en-GB" sz="1200" b="0" i="0" u="none" strike="noStrike" kern="1200" noProof="0" dirty="0" err="1">
                <a:solidFill>
                  <a:schemeClr val="tx1"/>
                </a:solidFill>
                <a:effectLst/>
                <a:latin typeface="+mn-lt"/>
                <a:ea typeface="+mn-ea"/>
                <a:cs typeface="+mn-cs"/>
                <a:hlinkClick r:id="rId5"/>
              </a:rPr>
              <a:t>NgIf</a:t>
            </a:r>
            <a:r>
              <a:rPr lang="en-GB" sz="1200" b="0" i="0" kern="1200" noProof="0" dirty="0">
                <a:solidFill>
                  <a:schemeClr val="tx1"/>
                </a:solidFill>
                <a:effectLst/>
                <a:latin typeface="+mn-lt"/>
                <a:ea typeface="+mn-ea"/>
                <a:cs typeface="+mn-cs"/>
              </a:rPr>
              <a:t> and </a:t>
            </a:r>
            <a:r>
              <a:rPr lang="en-GB" sz="1200" b="0" i="0" kern="1200" noProof="0" dirty="0" err="1">
                <a:solidFill>
                  <a:schemeClr val="tx1"/>
                </a:solidFill>
                <a:effectLst/>
                <a:latin typeface="+mn-lt"/>
                <a:ea typeface="+mn-ea"/>
                <a:cs typeface="+mn-cs"/>
              </a:rPr>
              <a:t>NgFor</a:t>
            </a:r>
            <a:r>
              <a:rPr lang="en-GB" sz="1200" b="0" i="0" kern="1200" noProof="0" dirty="0">
                <a:solidFill>
                  <a:schemeClr val="tx1"/>
                </a:solidFill>
                <a:effectLst/>
                <a:latin typeface="+mn-lt"/>
                <a:ea typeface="+mn-ea"/>
                <a:cs typeface="+mn-cs"/>
              </a:rPr>
              <a:t>.</a:t>
            </a:r>
          </a:p>
          <a:p>
            <a:r>
              <a:rPr lang="en-GB" sz="1200" b="0" i="1" kern="1200" noProof="0" dirty="0">
                <a:solidFill>
                  <a:schemeClr val="tx1"/>
                </a:solidFill>
                <a:effectLst/>
                <a:latin typeface="+mn-lt"/>
                <a:ea typeface="+mn-ea"/>
                <a:cs typeface="+mn-cs"/>
              </a:rPr>
              <a:t>Do not import</a:t>
            </a:r>
            <a:r>
              <a:rPr lang="en-GB" sz="1200" b="0" i="0" kern="1200" noProof="0" dirty="0">
                <a:solidFill>
                  <a:schemeClr val="tx1"/>
                </a:solidFill>
                <a:effectLst/>
                <a:latin typeface="+mn-lt"/>
                <a:ea typeface="+mn-ea"/>
                <a:cs typeface="+mn-cs"/>
              </a:rPr>
              <a:t> </a:t>
            </a:r>
            <a:r>
              <a:rPr lang="en-GB" sz="1200" b="0" i="0" u="none" strike="noStrike" kern="1200" noProof="0" dirty="0" err="1">
                <a:solidFill>
                  <a:schemeClr val="tx1"/>
                </a:solidFill>
                <a:effectLst/>
                <a:latin typeface="+mn-lt"/>
                <a:ea typeface="+mn-ea"/>
                <a:cs typeface="+mn-cs"/>
                <a:hlinkClick r:id="rId3"/>
              </a:rPr>
              <a:t>BrowserModule</a:t>
            </a:r>
            <a:r>
              <a:rPr lang="en-GB" sz="1200" b="0" i="0" kern="1200" noProof="0" dirty="0">
                <a:solidFill>
                  <a:schemeClr val="tx1"/>
                </a:solidFill>
                <a:effectLst/>
                <a:latin typeface="+mn-lt"/>
                <a:ea typeface="+mn-ea"/>
                <a:cs typeface="+mn-cs"/>
              </a:rPr>
              <a:t> in any other module. </a:t>
            </a:r>
            <a:r>
              <a:rPr lang="en-GB" sz="1200" b="0" i="1" kern="1200" noProof="0" dirty="0">
                <a:solidFill>
                  <a:schemeClr val="tx1"/>
                </a:solidFill>
                <a:effectLst/>
                <a:latin typeface="+mn-lt"/>
                <a:ea typeface="+mn-ea"/>
                <a:cs typeface="+mn-cs"/>
              </a:rPr>
              <a:t>Feature modules</a:t>
            </a:r>
            <a:r>
              <a:rPr lang="en-GB" sz="1200" b="0" i="0" kern="1200" noProof="0" dirty="0">
                <a:solidFill>
                  <a:schemeClr val="tx1"/>
                </a:solidFill>
                <a:effectLst/>
                <a:latin typeface="+mn-lt"/>
                <a:ea typeface="+mn-ea"/>
                <a:cs typeface="+mn-cs"/>
              </a:rPr>
              <a:t> and </a:t>
            </a:r>
            <a:r>
              <a:rPr lang="en-GB" sz="1200" b="0" i="1" kern="1200" noProof="0" dirty="0">
                <a:solidFill>
                  <a:schemeClr val="tx1"/>
                </a:solidFill>
                <a:effectLst/>
                <a:latin typeface="+mn-lt"/>
                <a:ea typeface="+mn-ea"/>
                <a:cs typeface="+mn-cs"/>
              </a:rPr>
              <a:t>lazy-loaded modules</a:t>
            </a:r>
            <a:r>
              <a:rPr lang="en-GB" sz="1200" b="0" i="0" kern="1200" noProof="0" dirty="0">
                <a:solidFill>
                  <a:schemeClr val="tx1"/>
                </a:solidFill>
                <a:effectLst/>
                <a:latin typeface="+mn-lt"/>
                <a:ea typeface="+mn-ea"/>
                <a:cs typeface="+mn-cs"/>
              </a:rPr>
              <a:t> should import </a:t>
            </a:r>
            <a:r>
              <a:rPr lang="en-GB" sz="1200" b="0" i="0" u="none" strike="noStrike" kern="1200" noProof="0" dirty="0" err="1">
                <a:solidFill>
                  <a:schemeClr val="tx1"/>
                </a:solidFill>
                <a:effectLst/>
                <a:latin typeface="+mn-lt"/>
                <a:ea typeface="+mn-ea"/>
                <a:cs typeface="+mn-cs"/>
                <a:hlinkClick r:id="rId4"/>
              </a:rPr>
              <a:t>CommonModule</a:t>
            </a:r>
            <a:r>
              <a:rPr lang="en-GB" sz="1200" b="0" i="0" kern="1200" noProof="0" dirty="0">
                <a:solidFill>
                  <a:schemeClr val="tx1"/>
                </a:solidFill>
                <a:effectLst/>
                <a:latin typeface="+mn-lt"/>
                <a:ea typeface="+mn-ea"/>
                <a:cs typeface="+mn-cs"/>
              </a:rPr>
              <a:t> instead. They need the common directives. They don't need to re-install the app-wide providers.</a:t>
            </a:r>
          </a:p>
          <a:p>
            <a:r>
              <a:rPr lang="en-GB" b="0" u="none" strike="noStrike" noProof="0" dirty="0" err="1">
                <a:effectLst/>
                <a:hlinkClick r:id="rId3"/>
              </a:rPr>
              <a:t>BrowserModule</a:t>
            </a:r>
            <a:r>
              <a:rPr lang="en-GB" sz="1200" b="0" i="0" kern="1200" noProof="0" dirty="0">
                <a:solidFill>
                  <a:schemeClr val="tx1"/>
                </a:solidFill>
                <a:effectLst/>
                <a:latin typeface="+mn-lt"/>
                <a:ea typeface="+mn-ea"/>
                <a:cs typeface="+mn-cs"/>
              </a:rPr>
              <a:t> throws an error if you try to lazy load a module that imports it. If we are not using a Browser, such a Server</a:t>
            </a:r>
            <a:r>
              <a:rPr lang="en-GB" sz="1200" b="0" i="0" kern="1200" baseline="0" noProof="0" dirty="0">
                <a:solidFill>
                  <a:schemeClr val="tx1"/>
                </a:solidFill>
                <a:effectLst/>
                <a:latin typeface="+mn-lt"/>
                <a:ea typeface="+mn-ea"/>
                <a:cs typeface="+mn-cs"/>
              </a:rPr>
              <a:t> side rendering App, we will import a different module.</a:t>
            </a:r>
            <a:endParaRPr lang="en-GB" sz="1200" b="0" i="0" kern="1200" noProof="0" dirty="0">
              <a:solidFill>
                <a:schemeClr val="tx1"/>
              </a:solidFill>
              <a:effectLst/>
              <a:latin typeface="+mn-lt"/>
              <a:ea typeface="+mn-ea"/>
              <a:cs typeface="+mn-cs"/>
            </a:endParaRP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Importing </a:t>
            </a:r>
            <a:r>
              <a:rPr lang="en-GB" b="0" u="none" strike="noStrike" noProof="0" dirty="0" err="1">
                <a:effectLst/>
                <a:hlinkClick r:id="rId4"/>
              </a:rPr>
              <a:t>CommonModule</a:t>
            </a:r>
            <a:r>
              <a:rPr lang="en-GB" sz="1200" b="0" i="0" kern="1200" noProof="0" dirty="0">
                <a:solidFill>
                  <a:schemeClr val="tx1"/>
                </a:solidFill>
                <a:effectLst/>
                <a:latin typeface="+mn-lt"/>
                <a:ea typeface="+mn-ea"/>
                <a:cs typeface="+mn-cs"/>
              </a:rPr>
              <a:t> also frees feature modules for use on </a:t>
            </a:r>
            <a:r>
              <a:rPr lang="en-GB" sz="1200" b="0" i="1" kern="1200" noProof="0" dirty="0">
                <a:solidFill>
                  <a:schemeClr val="tx1"/>
                </a:solidFill>
                <a:effectLst/>
                <a:latin typeface="+mn-lt"/>
                <a:ea typeface="+mn-ea"/>
                <a:cs typeface="+mn-cs"/>
              </a:rPr>
              <a:t>any</a:t>
            </a:r>
            <a:r>
              <a:rPr lang="en-GB" sz="1200" b="0" i="0" kern="1200" noProof="0" dirty="0">
                <a:solidFill>
                  <a:schemeClr val="tx1"/>
                </a:solidFill>
                <a:effectLst/>
                <a:latin typeface="+mn-lt"/>
                <a:ea typeface="+mn-ea"/>
                <a:cs typeface="+mn-cs"/>
              </a:rPr>
              <a:t> target platform, not just browsers. So let’s import it. </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To include these modules into our root module we need to use the parameter “import”.</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Finally there is another metadata parameter that we will use in the future called providers,</a:t>
            </a:r>
            <a:r>
              <a:rPr lang="en-GB" sz="1200" b="0" i="0" kern="1200" baseline="0" noProof="0" dirty="0">
                <a:solidFill>
                  <a:schemeClr val="tx1"/>
                </a:solidFill>
                <a:effectLst/>
                <a:latin typeface="+mn-lt"/>
                <a:ea typeface="+mn-ea"/>
                <a:cs typeface="+mn-cs"/>
              </a:rPr>
              <a:t> there we will import all services.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34</a:t>
            </a:fld>
            <a:endParaRPr lang="es-ES_tradnl"/>
          </a:p>
        </p:txBody>
      </p:sp>
    </p:spTree>
    <p:extLst>
      <p:ext uri="{BB962C8B-B14F-4D97-AF65-F5344CB8AC3E}">
        <p14:creationId xmlns:p14="http://schemas.microsoft.com/office/powerpoint/2010/main" val="621375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 need</a:t>
            </a:r>
            <a:r>
              <a:rPr lang="en-GB" baseline="0" noProof="0" dirty="0"/>
              <a:t> to delete the code but let’s look into it.</a:t>
            </a:r>
          </a:p>
          <a:p>
            <a:r>
              <a:rPr lang="en-GB" baseline="0" noProof="0" dirty="0"/>
              <a:t>First we need to import the </a:t>
            </a:r>
            <a:r>
              <a:rPr lang="en-GB" baseline="0" noProof="0" dirty="0" err="1"/>
              <a:t>AppModule</a:t>
            </a:r>
            <a:r>
              <a:rPr lang="en-GB" baseline="0" noProof="0" dirty="0"/>
              <a:t> so we indicate angular that this module will be our root module.</a:t>
            </a:r>
          </a:p>
          <a:p>
            <a:endParaRPr lang="en-GB" baseline="0" noProof="0" dirty="0"/>
          </a:p>
          <a:p>
            <a:r>
              <a:rPr lang="en-GB" baseline="0" noProof="0" dirty="0"/>
              <a:t>Now we need to tell angular how to bootstrap this, there are different ways we can use: on the server, on the client or we can pre-compile it, which is an advanced topic. </a:t>
            </a:r>
            <a:r>
              <a:rPr lang="en-GB" baseline="0" noProof="0" dirty="0" err="1"/>
              <a:t>platformBrowserDynamic</a:t>
            </a:r>
            <a:r>
              <a:rPr lang="en-GB" baseline="0" noProof="0" dirty="0"/>
              <a:t> is for the client rendering option. This provides dependency injection, processes our templates and bindings. This is different from the </a:t>
            </a:r>
            <a:r>
              <a:rPr lang="en-GB" baseline="0" noProof="0" dirty="0" err="1"/>
              <a:t>BrowserModule</a:t>
            </a:r>
            <a:r>
              <a:rPr lang="en-GB" baseline="0" noProof="0" dirty="0"/>
              <a:t> we used before.</a:t>
            </a:r>
          </a:p>
          <a:p>
            <a:endParaRPr lang="en-GB" noProof="0" dirty="0"/>
          </a:p>
          <a:p>
            <a:r>
              <a:rPr lang="en-GB" noProof="0" dirty="0"/>
              <a:t>We also import from @angular/core the </a:t>
            </a:r>
            <a:r>
              <a:rPr lang="en-GB" noProof="0" dirty="0" err="1"/>
              <a:t>enableProdMode</a:t>
            </a:r>
            <a:r>
              <a:rPr lang="en-GB" noProof="0" dirty="0"/>
              <a:t> function,</a:t>
            </a:r>
            <a:r>
              <a:rPr lang="en-GB" baseline="0" noProof="0" dirty="0"/>
              <a:t> that will disable some assertions and checks that angular does behind the curtains. We also import the environment object to see if we are in production mode or in development mode.</a:t>
            </a:r>
          </a:p>
          <a:p>
            <a:endParaRPr lang="en-GB" baseline="0" noProof="0" dirty="0"/>
          </a:p>
          <a:p>
            <a:pPr fontAlgn="base"/>
            <a:r>
              <a:rPr lang="en-GB" sz="1200" b="0" i="0" kern="1200" noProof="0" dirty="0">
                <a:solidFill>
                  <a:schemeClr val="tx1"/>
                </a:solidFill>
                <a:effectLst/>
                <a:latin typeface="+mn-lt"/>
                <a:ea typeface="+mn-ea"/>
                <a:cs typeface="+mn-cs"/>
              </a:rPr>
              <a:t>In development mode, change detection does a second run immediately after the first run and produces an error if any bound value has changed between the first and the second run. This helps to locate bugs where checking values has side-effects or fields or functions don't return the same value on subsequent calls which undermines </a:t>
            </a:r>
            <a:r>
              <a:rPr lang="en-GB" sz="1200" b="0" i="0" kern="1200" noProof="0" dirty="0" err="1">
                <a:solidFill>
                  <a:schemeClr val="tx1"/>
                </a:solidFill>
                <a:effectLst/>
                <a:latin typeface="+mn-lt"/>
                <a:ea typeface="+mn-ea"/>
                <a:cs typeface="+mn-cs"/>
              </a:rPr>
              <a:t>Angular's</a:t>
            </a:r>
            <a:r>
              <a:rPr lang="en-GB" sz="1200" b="0" i="0" kern="1200" noProof="0" dirty="0">
                <a:solidFill>
                  <a:schemeClr val="tx1"/>
                </a:solidFill>
                <a:effectLst/>
                <a:latin typeface="+mn-lt"/>
                <a:ea typeface="+mn-ea"/>
                <a:cs typeface="+mn-cs"/>
              </a:rPr>
              <a:t> change detection.</a:t>
            </a:r>
          </a:p>
          <a:p>
            <a:pPr fontAlgn="base"/>
            <a:r>
              <a:rPr lang="en-GB" sz="1200" b="0" i="0" kern="1200" noProof="0" dirty="0">
                <a:solidFill>
                  <a:schemeClr val="tx1"/>
                </a:solidFill>
                <a:effectLst/>
                <a:latin typeface="+mn-lt"/>
                <a:ea typeface="+mn-ea"/>
                <a:cs typeface="+mn-cs"/>
              </a:rPr>
              <a:t>In development mode, during the second change detection run, Angular also does some deep object comparisons that it won't do in production to detect model changes that are disallowed.</a:t>
            </a:r>
          </a:p>
          <a:p>
            <a:br>
              <a:rPr lang="en-GB" noProof="0" dirty="0"/>
            </a:b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35</a:t>
            </a:fld>
            <a:endParaRPr lang="es-ES_tradnl"/>
          </a:p>
        </p:txBody>
      </p:sp>
    </p:spTree>
    <p:extLst>
      <p:ext uri="{BB962C8B-B14F-4D97-AF65-F5344CB8AC3E}">
        <p14:creationId xmlns:p14="http://schemas.microsoft.com/office/powerpoint/2010/main" val="376347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36</a:t>
            </a:fld>
            <a:endParaRPr lang="es-ES_tradnl"/>
          </a:p>
        </p:txBody>
      </p:sp>
    </p:spTree>
    <p:extLst>
      <p:ext uri="{BB962C8B-B14F-4D97-AF65-F5344CB8AC3E}">
        <p14:creationId xmlns:p14="http://schemas.microsoft.com/office/powerpoint/2010/main" val="2492489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a:t>
            </a:r>
            <a:r>
              <a:rPr lang="en-GB" baseline="0" noProof="0" dirty="0"/>
              <a:t> have already explained what is an interpolation and how we use it to bind the value of a </a:t>
            </a:r>
            <a:r>
              <a:rPr lang="en-GB" baseline="0" noProof="0" dirty="0" err="1"/>
              <a:t>TypeScript</a:t>
            </a:r>
            <a:r>
              <a:rPr lang="en-GB" baseline="0" noProof="0" dirty="0"/>
              <a:t> class into an html template. Now we’re going to see some examples of expressions that can be executed inside the interpolation.</a:t>
            </a:r>
          </a:p>
          <a:p>
            <a:r>
              <a:rPr lang="en-GB" baseline="0" noProof="0" dirty="0"/>
              <a:t>We can see 3 example here:</a:t>
            </a:r>
          </a:p>
          <a:p>
            <a:endParaRPr lang="en-GB" baseline="0" noProof="0" dirty="0"/>
          </a:p>
          <a:p>
            <a:pPr marL="171450" indent="-171450">
              <a:buFontTx/>
              <a:buChar char="-"/>
            </a:pPr>
            <a:r>
              <a:rPr lang="en-GB" baseline="0" noProof="0" dirty="0"/>
              <a:t>Concatenate two string and display the result</a:t>
            </a:r>
          </a:p>
          <a:p>
            <a:pPr marL="171450" indent="-171450">
              <a:buFontTx/>
              <a:buChar char="-"/>
            </a:pPr>
            <a:r>
              <a:rPr lang="en-GB" baseline="0" noProof="0" dirty="0"/>
              <a:t>Sum of 2 numbers (Math expression)</a:t>
            </a:r>
          </a:p>
          <a:p>
            <a:pPr marL="171450" indent="-171450">
              <a:buFontTx/>
              <a:buChar char="-"/>
            </a:pPr>
            <a:r>
              <a:rPr lang="en-GB" baseline="0" noProof="0" dirty="0"/>
              <a:t>A ternary operator expression</a:t>
            </a:r>
          </a:p>
          <a:p>
            <a:pPr marL="0" indent="0">
              <a:buFontTx/>
              <a:buNone/>
            </a:pPr>
            <a:endParaRPr lang="en-GB" baseline="0" noProof="0" dirty="0"/>
          </a:p>
          <a:p>
            <a:pPr marL="0" indent="0">
              <a:buFontTx/>
              <a:buNone/>
            </a:pPr>
            <a:r>
              <a:rPr lang="en-GB" baseline="0" noProof="0" dirty="0"/>
              <a:t>We can see the result at the right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37</a:t>
            </a:fld>
            <a:endParaRPr lang="es-ES_tradnl"/>
          </a:p>
        </p:txBody>
      </p:sp>
    </p:spTree>
    <p:extLst>
      <p:ext uri="{BB962C8B-B14F-4D97-AF65-F5344CB8AC3E}">
        <p14:creationId xmlns:p14="http://schemas.microsoft.com/office/powerpoint/2010/main" val="128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Property binding is how we can pass data from a component class into a template by binding it to a particular element.</a:t>
            </a:r>
          </a:p>
          <a:p>
            <a:r>
              <a:rPr lang="en-GB" noProof="0" dirty="0"/>
              <a:t>The curly braces are something called sugar syntax. It is an easier way to do something</a:t>
            </a:r>
            <a:r>
              <a:rPr lang="en-GB" baseline="0" noProof="0" dirty="0"/>
              <a:t> that looks cleaner.</a:t>
            </a:r>
          </a:p>
          <a:p>
            <a:r>
              <a:rPr lang="en-GB" baseline="0" noProof="0" dirty="0"/>
              <a:t>Let’s wrap the title with an h1 tag. Sugar syntax will automatically take the value an put it inside the h1. What is really doing is set the </a:t>
            </a:r>
            <a:r>
              <a:rPr lang="en-GB" baseline="0" noProof="0" dirty="0" err="1"/>
              <a:t>innerHTML</a:t>
            </a:r>
            <a:r>
              <a:rPr lang="en-GB" baseline="0" noProof="0" dirty="0"/>
              <a:t> of the element to the value we pass in.</a:t>
            </a:r>
          </a:p>
          <a:p>
            <a:r>
              <a:rPr lang="en-GB" baseline="0" noProof="0" dirty="0"/>
              <a:t>The equivalent would be something similar to what we have here. Please note that we use brackets notation [] wrapping the </a:t>
            </a:r>
            <a:r>
              <a:rPr lang="en-GB" baseline="0" noProof="0" dirty="0" err="1"/>
              <a:t>innerHTML</a:t>
            </a:r>
            <a:r>
              <a:rPr lang="en-GB" baseline="0" noProof="0" dirty="0"/>
              <a:t> attribute, that’s the way we can bind an attribute of an element with a variable inside the class. That’s what we call one-way data flow syntax. The data goes from the class to the template and is displayed.</a:t>
            </a:r>
          </a:p>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38</a:t>
            </a:fld>
            <a:endParaRPr lang="es-ES_tradnl"/>
          </a:p>
        </p:txBody>
      </p:sp>
    </p:spTree>
    <p:extLst>
      <p:ext uri="{BB962C8B-B14F-4D97-AF65-F5344CB8AC3E}">
        <p14:creationId xmlns:p14="http://schemas.microsoft.com/office/powerpoint/2010/main" val="1953220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Let’s see now another example. Now</a:t>
            </a:r>
            <a:r>
              <a:rPr lang="en-GB" baseline="0" noProof="0" dirty="0"/>
              <a:t> we’ll use an image, we declare a property in the class with the path to our new logo and then bind that value to the ”</a:t>
            </a:r>
            <a:r>
              <a:rPr lang="en-GB" baseline="0" noProof="0" dirty="0" err="1"/>
              <a:t>src</a:t>
            </a:r>
            <a:r>
              <a:rPr lang="en-GB" baseline="0" noProof="0" dirty="0"/>
              <a:t>” attribute of the element &lt;</a:t>
            </a:r>
            <a:r>
              <a:rPr lang="en-GB" baseline="0" noProof="0" dirty="0" err="1"/>
              <a:t>img</a:t>
            </a:r>
            <a:r>
              <a:rPr lang="en-GB" baseline="0" noProof="0" dirty="0"/>
              <a:t>&gt; by using brackets. Again, this is a one-way binding.</a:t>
            </a:r>
          </a:p>
          <a:p>
            <a:endParaRPr lang="en-GB" baseline="0" noProof="0" dirty="0"/>
          </a:p>
          <a:p>
            <a:r>
              <a:rPr lang="en-GB" baseline="0" noProof="0" dirty="0"/>
              <a:t>Please note that for the path, as it’s going to be displayed on the html, we take the index.html file as a reference and not the current folder.</a:t>
            </a:r>
          </a:p>
          <a:p>
            <a:endParaRPr lang="en-GB" baseline="0" noProof="0" dirty="0"/>
          </a:p>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39</a:t>
            </a:fld>
            <a:endParaRPr lang="es-ES_tradnl"/>
          </a:p>
        </p:txBody>
      </p:sp>
    </p:spTree>
    <p:extLst>
      <p:ext uri="{BB962C8B-B14F-4D97-AF65-F5344CB8AC3E}">
        <p14:creationId xmlns:p14="http://schemas.microsoft.com/office/powerpoint/2010/main" val="1393624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Last</a:t>
            </a:r>
            <a:r>
              <a:rPr lang="en-GB" baseline="0" noProof="0" dirty="0"/>
              <a:t> example of the one-way binding property will be an input, something that the user can change and modify.</a:t>
            </a:r>
          </a:p>
          <a:p>
            <a:r>
              <a:rPr lang="en-GB" baseline="0" noProof="0" dirty="0"/>
              <a:t>For the input the steps are the same, we want to bind the attribute value of the element &lt;input&gt; to the property name of the class, a property that we’re going to declare and initialize right now.</a:t>
            </a:r>
          </a:p>
          <a:p>
            <a:r>
              <a:rPr lang="en-GB" baseline="0" noProof="0" dirty="0"/>
              <a:t>Please note that the value of the property won’t change even if the user interacts with the input, this is a one-way binding. To demonstrate this, we will display the name as well and check out the result</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40</a:t>
            </a:fld>
            <a:endParaRPr lang="es-ES_tradnl"/>
          </a:p>
        </p:txBody>
      </p:sp>
    </p:spTree>
    <p:extLst>
      <p:ext uri="{BB962C8B-B14F-4D97-AF65-F5344CB8AC3E}">
        <p14:creationId xmlns:p14="http://schemas.microsoft.com/office/powerpoint/2010/main" val="567980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that we know how to pass data from the class to the template, we need to learn how to walk</a:t>
            </a:r>
            <a:r>
              <a:rPr lang="en-GB" baseline="0" noProof="0" dirty="0"/>
              <a:t> that path in the other direction. For that, we’re going to learn event binding. Let’s keep the input element and get rid of the rest of elements we used in the previous examples.</a:t>
            </a:r>
          </a:p>
          <a:p>
            <a:endParaRPr lang="en-GB" baseline="0" noProof="0" dirty="0"/>
          </a:p>
          <a:p>
            <a:r>
              <a:rPr lang="en-GB" baseline="0" noProof="0" dirty="0"/>
              <a:t>The first thing we will want to do is to update the name that we initially displayed while the user is typing inside the &lt;input&gt; element. For that we are going to use the same technique that we used with property binding but instead of square brackets [], we will use normal brackets (). Elements have many pre-defined events as blur, input, change, etc… let’s start listening to the event input. Every time this event is thrown we will call a new method in our class called </a:t>
            </a:r>
            <a:r>
              <a:rPr lang="en-GB" baseline="0" noProof="0" dirty="0" err="1"/>
              <a:t>handleInput</a:t>
            </a:r>
            <a:r>
              <a:rPr lang="en-GB" baseline="0" noProof="0" dirty="0"/>
              <a:t>($event) where the parameter $event is the object that is thrown out by the &lt;input&gt; element. The only thing will do in the method will be update the property “name”, this change will automatically change the name displayed because it’s at the same time bound to the value attribute of the element &lt;input&gt;.</a:t>
            </a:r>
          </a:p>
          <a:p>
            <a:endParaRPr lang="en-GB" baseline="0" noProof="0" dirty="0"/>
          </a:p>
          <a:p>
            <a:r>
              <a:rPr lang="en-GB" baseline="0" noProof="0" dirty="0"/>
              <a:t>Please note that the event that we receive at the </a:t>
            </a:r>
            <a:r>
              <a:rPr lang="en-GB" baseline="0" noProof="0" dirty="0" err="1"/>
              <a:t>handleInput</a:t>
            </a:r>
            <a:r>
              <a:rPr lang="en-GB" baseline="0" noProof="0" dirty="0"/>
              <a:t>() method contains multiple values and we will only take what is inside </a:t>
            </a:r>
            <a:r>
              <a:rPr lang="en-GB" baseline="0" noProof="0" dirty="0" err="1"/>
              <a:t>event.target.value</a:t>
            </a:r>
            <a:r>
              <a:rPr lang="en-GB" baseline="0" noProof="0" dirty="0"/>
              <a:t> </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41</a:t>
            </a:fld>
            <a:endParaRPr lang="es-ES_tradnl"/>
          </a:p>
        </p:txBody>
      </p:sp>
    </p:spTree>
    <p:extLst>
      <p:ext uri="{BB962C8B-B14F-4D97-AF65-F5344CB8AC3E}">
        <p14:creationId xmlns:p14="http://schemas.microsoft.com/office/powerpoint/2010/main" val="1050159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Another</a:t>
            </a:r>
            <a:r>
              <a:rPr lang="en-GB" baseline="0" noProof="0" dirty="0"/>
              <a:t> common situation will be trigger the event through a button. So let’s implement this option. In this case the event (click) will call a method called </a:t>
            </a:r>
            <a:r>
              <a:rPr lang="en-GB" baseline="0" noProof="0" dirty="0" err="1"/>
              <a:t>handleClick</a:t>
            </a:r>
            <a:r>
              <a:rPr lang="en-GB" baseline="0" noProof="0" dirty="0"/>
              <a:t> without passing in any object. The method will reset the property name that will spread through all other elements in the html DOM.</a:t>
            </a:r>
          </a:p>
          <a:p>
            <a:endParaRPr lang="en-GB" baseline="0" noProof="0" dirty="0"/>
          </a:p>
          <a:p>
            <a:r>
              <a:rPr lang="en-GB" baseline="0" noProof="0" dirty="0"/>
              <a:t>This is quite close to a two-way binding but in fact, it is not. It’s just a one-way binding combined with an event binding.</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42</a:t>
            </a:fld>
            <a:endParaRPr lang="es-ES_tradnl"/>
          </a:p>
        </p:txBody>
      </p:sp>
    </p:spTree>
    <p:extLst>
      <p:ext uri="{BB962C8B-B14F-4D97-AF65-F5344CB8AC3E}">
        <p14:creationId xmlns:p14="http://schemas.microsoft.com/office/powerpoint/2010/main" val="68801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typical architecture of an angular application is made up of these five building blocks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6</a:t>
            </a:fld>
            <a:endParaRPr lang="es-ES_tradnl"/>
          </a:p>
        </p:txBody>
      </p:sp>
    </p:spTree>
    <p:extLst>
      <p:ext uri="{BB962C8B-B14F-4D97-AF65-F5344CB8AC3E}">
        <p14:creationId xmlns:p14="http://schemas.microsoft.com/office/powerpoint/2010/main" val="1954352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 are going to import a new Module</a:t>
            </a:r>
            <a:r>
              <a:rPr lang="en-GB" baseline="0" noProof="0" dirty="0"/>
              <a:t> called </a:t>
            </a:r>
            <a:r>
              <a:rPr lang="en-GB" baseline="0" noProof="0" dirty="0" err="1"/>
              <a:t>FormsModule</a:t>
            </a:r>
            <a:r>
              <a:rPr lang="en-GB" baseline="0" noProof="0" dirty="0"/>
              <a:t> that will allow us to do something called two-way </a:t>
            </a:r>
            <a:r>
              <a:rPr lang="en-GB" baseline="0" noProof="0" dirty="0" err="1"/>
              <a:t>databinding</a:t>
            </a:r>
            <a:r>
              <a:rPr lang="en-GB" baseline="0" noProof="0" dirty="0"/>
              <a:t>. We will see more functionalities of this Module later on.</a:t>
            </a:r>
          </a:p>
          <a:p>
            <a:endParaRPr lang="en-GB" baseline="0" noProof="0" dirty="0"/>
          </a:p>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43</a:t>
            </a:fld>
            <a:endParaRPr lang="es-ES_tradnl"/>
          </a:p>
        </p:txBody>
      </p:sp>
    </p:spTree>
    <p:extLst>
      <p:ext uri="{BB962C8B-B14F-4D97-AF65-F5344CB8AC3E}">
        <p14:creationId xmlns:p14="http://schemas.microsoft.com/office/powerpoint/2010/main" val="366830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As we see in the code, we’ve made some changes. What we are going to use is</a:t>
            </a:r>
            <a:r>
              <a:rPr lang="en-GB" baseline="0" noProof="0" dirty="0"/>
              <a:t> a new directive call </a:t>
            </a:r>
            <a:r>
              <a:rPr lang="en-GB" baseline="0" noProof="0" dirty="0" err="1"/>
              <a:t>ngModel</a:t>
            </a:r>
            <a:r>
              <a:rPr lang="en-GB" baseline="0" noProof="0" dirty="0"/>
              <a:t>. </a:t>
            </a:r>
            <a:r>
              <a:rPr lang="en-GB" noProof="0" dirty="0" err="1"/>
              <a:t>ngModel</a:t>
            </a:r>
            <a:r>
              <a:rPr lang="en-GB" noProof="0" dirty="0"/>
              <a:t> is a directive that</a:t>
            </a:r>
            <a:r>
              <a:rPr lang="en-GB" baseline="0" noProof="0" dirty="0"/>
              <a:t> we brought into the component by adding the </a:t>
            </a:r>
            <a:r>
              <a:rPr lang="en-GB" baseline="0" noProof="0" dirty="0" err="1"/>
              <a:t>FormsModule</a:t>
            </a:r>
            <a:r>
              <a:rPr lang="en-GB" baseline="0" noProof="0" dirty="0"/>
              <a:t>. As we can see the property binding </a:t>
            </a:r>
            <a:r>
              <a:rPr lang="en-GB" baseline="0" noProof="0" dirty="0" err="1"/>
              <a:t>ngModel</a:t>
            </a:r>
            <a:r>
              <a:rPr lang="en-GB" baseline="0" noProof="0" dirty="0"/>
              <a:t> replaces the [value] and instead of hearing the event (input) we now hear a new event called </a:t>
            </a:r>
            <a:r>
              <a:rPr lang="en-GB" baseline="0" noProof="0" dirty="0" err="1"/>
              <a:t>ngModelChange</a:t>
            </a:r>
            <a:r>
              <a:rPr lang="en-GB" baseline="0" noProof="0" dirty="0"/>
              <a:t> that will send the value as a string, instead of the whole object.</a:t>
            </a:r>
          </a:p>
          <a:p>
            <a:endParaRPr lang="en-GB" baseline="0" noProof="0" dirty="0"/>
          </a:p>
          <a:p>
            <a:r>
              <a:rPr lang="en-GB" baseline="0" noProof="0" dirty="0"/>
              <a:t>But still, this is not a two-way binding as we just replaced native events and attributes with a directive.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44</a:t>
            </a:fld>
            <a:endParaRPr lang="es-ES_tradnl"/>
          </a:p>
        </p:txBody>
      </p:sp>
    </p:spTree>
    <p:extLst>
      <p:ext uri="{BB962C8B-B14F-4D97-AF65-F5344CB8AC3E}">
        <p14:creationId xmlns:p14="http://schemas.microsoft.com/office/powerpoint/2010/main" val="2066885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However,</a:t>
            </a:r>
            <a:r>
              <a:rPr lang="en-GB" baseline="0" noProof="0" dirty="0"/>
              <a:t> we can use </a:t>
            </a:r>
            <a:r>
              <a:rPr lang="en-GB" baseline="0" noProof="0" dirty="0" err="1"/>
              <a:t>ngModel</a:t>
            </a:r>
            <a:r>
              <a:rPr lang="en-GB" baseline="0" noProof="0" dirty="0"/>
              <a:t> to create an implicit two-way </a:t>
            </a:r>
            <a:r>
              <a:rPr lang="en-GB" baseline="0" noProof="0" dirty="0" err="1"/>
              <a:t>databinding</a:t>
            </a:r>
            <a:r>
              <a:rPr lang="en-GB" baseline="0" noProof="0" dirty="0"/>
              <a:t>. Just wrapping the event binding with the property binding as it shows the slide, we can get rid of the </a:t>
            </a:r>
            <a:r>
              <a:rPr lang="en-GB" baseline="0" noProof="0" dirty="0" err="1"/>
              <a:t>handleChange</a:t>
            </a:r>
            <a:r>
              <a:rPr lang="en-GB" baseline="0" noProof="0" dirty="0"/>
              <a:t> event as </a:t>
            </a:r>
            <a:r>
              <a:rPr lang="en-GB" baseline="0" noProof="0" dirty="0" err="1"/>
              <a:t>ngModel</a:t>
            </a:r>
            <a:r>
              <a:rPr lang="en-GB" baseline="0" noProof="0" dirty="0"/>
              <a:t> will take care of everything for us. Jus use [(</a:t>
            </a:r>
            <a:r>
              <a:rPr lang="en-GB" baseline="0" noProof="0" dirty="0" err="1"/>
              <a:t>ngModel</a:t>
            </a:r>
            <a:r>
              <a:rPr lang="en-GB" baseline="0" noProof="0" dirty="0"/>
              <a:t>)] and it will do exactly the same but cleaner. </a:t>
            </a:r>
            <a:r>
              <a:rPr lang="en-GB" baseline="0" noProof="0" dirty="0" err="1"/>
              <a:t>ngModel</a:t>
            </a:r>
            <a:r>
              <a:rPr lang="en-GB" baseline="0" noProof="0" dirty="0"/>
              <a:t> can be use in many other ways but for now, we’ll learn just this want.</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45</a:t>
            </a:fld>
            <a:endParaRPr lang="es-ES_tradnl"/>
          </a:p>
        </p:txBody>
      </p:sp>
    </p:spTree>
    <p:extLst>
      <p:ext uri="{BB962C8B-B14F-4D97-AF65-F5344CB8AC3E}">
        <p14:creationId xmlns:p14="http://schemas.microsoft.com/office/powerpoint/2010/main" val="1264502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we are going to learn another</a:t>
            </a:r>
            <a:r>
              <a:rPr lang="en-GB" baseline="0" noProof="0" dirty="0"/>
              <a:t> way to pass variables from the template to the class with what we called “template reference”.</a:t>
            </a:r>
          </a:p>
          <a:p>
            <a:r>
              <a:rPr lang="en-GB" baseline="0" noProof="0" dirty="0"/>
              <a:t>We just provide the input with a </a:t>
            </a:r>
            <a:r>
              <a:rPr lang="en-GB" baseline="0" noProof="0" dirty="0" err="1"/>
              <a:t>hashtagged</a:t>
            </a:r>
            <a:r>
              <a:rPr lang="en-GB" baseline="0" noProof="0" dirty="0"/>
              <a:t> name and then, on the event click in another element, in this case a &lt;button&gt; element, we get the value and pass it over the class.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46</a:t>
            </a:fld>
            <a:endParaRPr lang="es-ES_tradnl"/>
          </a:p>
        </p:txBody>
      </p:sp>
    </p:spTree>
    <p:extLst>
      <p:ext uri="{BB962C8B-B14F-4D97-AF65-F5344CB8AC3E}">
        <p14:creationId xmlns:p14="http://schemas.microsoft.com/office/powerpoint/2010/main" val="1354450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47</a:t>
            </a:fld>
            <a:endParaRPr lang="es-ES_tradnl"/>
          </a:p>
        </p:txBody>
      </p:sp>
    </p:spTree>
    <p:extLst>
      <p:ext uri="{BB962C8B-B14F-4D97-AF65-F5344CB8AC3E}">
        <p14:creationId xmlns:p14="http://schemas.microsoft.com/office/powerpoint/2010/main" val="1325444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err="1"/>
              <a:t>ngIf</a:t>
            </a:r>
            <a:r>
              <a:rPr lang="en-GB" baseline="0" noProof="0" dirty="0"/>
              <a:t> is a directive that we get from importing the </a:t>
            </a:r>
            <a:r>
              <a:rPr lang="en-GB" baseline="0" noProof="0" dirty="0" err="1"/>
              <a:t>CommonModule</a:t>
            </a:r>
            <a:r>
              <a:rPr lang="en-GB" baseline="0" noProof="0" dirty="0"/>
              <a:t>. We will use it to show/hide something in the template based on a particular expression, for instance, the value of a class property. This is what we call a structural directive.</a:t>
            </a:r>
          </a:p>
          <a:p>
            <a:r>
              <a:rPr lang="en-GB" baseline="0" noProof="0" dirty="0"/>
              <a:t>As we can see now at this new example. We’re using an input with property binning and event binding to handle the content of the value.</a:t>
            </a:r>
          </a:p>
          <a:p>
            <a:r>
              <a:rPr lang="en-GB" baseline="0" noProof="0" dirty="0"/>
              <a:t>In order to display the name, we wrapped up in a new &lt;div&gt; element and added the </a:t>
            </a:r>
            <a:r>
              <a:rPr lang="en-GB" baseline="0" noProof="0" dirty="0" err="1"/>
              <a:t>ngIf</a:t>
            </a:r>
            <a:r>
              <a:rPr lang="en-GB" baseline="0" noProof="0" dirty="0"/>
              <a:t> directive with an expression. The result is that only when the user has typed 3 characters or more, we will display the result inside the &lt;div&gt; element.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48</a:t>
            </a:fld>
            <a:endParaRPr lang="es-ES_tradnl"/>
          </a:p>
        </p:txBody>
      </p:sp>
    </p:spTree>
    <p:extLst>
      <p:ext uri="{BB962C8B-B14F-4D97-AF65-F5344CB8AC3E}">
        <p14:creationId xmlns:p14="http://schemas.microsoft.com/office/powerpoint/2010/main" val="1218035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But we should not understand this as ”</a:t>
            </a:r>
            <a:r>
              <a:rPr lang="en-GB" baseline="0" noProof="0" dirty="0" err="1"/>
              <a:t>Angular’s</a:t>
            </a:r>
            <a:r>
              <a:rPr lang="en-GB" baseline="0" noProof="0" dirty="0"/>
              <a:t> Magic” but as some ”under the curtains” transformations that angular does for us. So let’s see what’s really doing angular for us.</a:t>
            </a:r>
          </a:p>
          <a:p>
            <a:endParaRPr lang="en-GB" baseline="0" noProof="0" dirty="0"/>
          </a:p>
          <a:p>
            <a:r>
              <a:rPr lang="en-GB" baseline="0" noProof="0" dirty="0" err="1"/>
              <a:t>ngIf</a:t>
            </a:r>
            <a:r>
              <a:rPr lang="en-GB" baseline="0" noProof="0" dirty="0"/>
              <a:t> directive uses a new specification called “Web Components”, we do not need to fully understand how web components work but let’s just say that </a:t>
            </a:r>
            <a:r>
              <a:rPr lang="en-GB" sz="1200" b="0" i="0" kern="1200" noProof="0" dirty="0">
                <a:solidFill>
                  <a:schemeClr val="tx1"/>
                </a:solidFill>
                <a:effectLst/>
                <a:latin typeface="+mn-lt"/>
                <a:ea typeface="+mn-ea"/>
                <a:cs typeface="+mn-cs"/>
              </a:rPr>
              <a:t>Web components are a set of web platform APIs that allow you to create new custom, reusable, encapsulated HTML tags to use in web pages and web apps.</a:t>
            </a:r>
            <a:r>
              <a:rPr lang="en-GB" sz="1200" b="0" i="0" kern="1200" baseline="0" noProof="0" dirty="0">
                <a:solidFill>
                  <a:schemeClr val="tx1"/>
                </a:solidFill>
                <a:effectLst/>
                <a:latin typeface="+mn-lt"/>
                <a:ea typeface="+mn-ea"/>
                <a:cs typeface="+mn-cs"/>
              </a:rPr>
              <a:t> In order for you to create new custom elements in the DOM, Web Components provide you with a new element called &lt;template&gt; that we can use to create elements. &lt;template&gt; tag </a:t>
            </a:r>
            <a:r>
              <a:rPr lang="en-GB" sz="1200" b="0" i="0" kern="1200" noProof="0" dirty="0">
                <a:solidFill>
                  <a:schemeClr val="tx1"/>
                </a:solidFill>
                <a:effectLst/>
                <a:latin typeface="+mn-lt"/>
                <a:ea typeface="+mn-ea"/>
                <a:cs typeface="+mn-cs"/>
              </a:rPr>
              <a:t>provides an ability to insert "inert HTML tags" into a document</a:t>
            </a:r>
            <a:r>
              <a:rPr lang="en-GB" sz="1200" b="0" i="0" kern="1200" baseline="0" noProof="0" dirty="0">
                <a:solidFill>
                  <a:schemeClr val="tx1"/>
                </a:solidFill>
                <a:effectLst/>
                <a:latin typeface="+mn-lt"/>
                <a:ea typeface="+mn-ea"/>
                <a:cs typeface="+mn-cs"/>
              </a:rPr>
              <a:t>.</a:t>
            </a:r>
            <a:endParaRPr lang="en-GB" sz="1200" b="0" i="0" kern="1200" noProof="0" dirty="0">
              <a:solidFill>
                <a:schemeClr val="tx1"/>
              </a:solidFill>
              <a:effectLst/>
              <a:latin typeface="+mn-lt"/>
              <a:ea typeface="+mn-ea"/>
              <a:cs typeface="+mn-cs"/>
            </a:endParaRPr>
          </a:p>
          <a:p>
            <a:endParaRPr lang="en-GB" noProof="0" dirty="0"/>
          </a:p>
          <a:p>
            <a:r>
              <a:rPr lang="en-GB" noProof="0" dirty="0"/>
              <a:t>So, the * of </a:t>
            </a:r>
            <a:r>
              <a:rPr lang="en-GB" noProof="0" dirty="0" err="1"/>
              <a:t>ngIf</a:t>
            </a:r>
            <a:r>
              <a:rPr lang="en-GB" noProof="0" dirty="0"/>
              <a:t> is</a:t>
            </a:r>
            <a:r>
              <a:rPr lang="en-GB" baseline="0" noProof="0" dirty="0"/>
              <a:t> just sugar syntax so we do not have to type the &lt;template&gt; element ourselves. As we can see the </a:t>
            </a:r>
            <a:r>
              <a:rPr lang="en-GB" baseline="0" noProof="0" dirty="0" err="1"/>
              <a:t>ngIf</a:t>
            </a:r>
            <a:r>
              <a:rPr lang="en-GB" baseline="0" noProof="0" dirty="0"/>
              <a:t> is property bound in the template and this is why we won’t see it in the DOM even if we inspect it.</a:t>
            </a:r>
            <a:br>
              <a:rPr lang="en-GB" noProof="0" dirty="0"/>
            </a:br>
            <a:endParaRPr lang="en-GB" sz="1200" b="0" i="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7DF224-B8A0-CC4B-A492-EE2306461CF8}" type="slidenum">
              <a:rPr lang="es-ES_tradnl" smtClean="0"/>
              <a:t>49</a:t>
            </a:fld>
            <a:endParaRPr lang="es-ES_tradnl"/>
          </a:p>
        </p:txBody>
      </p:sp>
    </p:spTree>
    <p:extLst>
      <p:ext uri="{BB962C8B-B14F-4D97-AF65-F5344CB8AC3E}">
        <p14:creationId xmlns:p14="http://schemas.microsoft.com/office/powerpoint/2010/main" val="465713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we’re going to learn about </a:t>
            </a:r>
            <a:r>
              <a:rPr lang="en-GB" noProof="0" dirty="0" err="1"/>
              <a:t>ngFor</a:t>
            </a:r>
            <a:r>
              <a:rPr lang="en-GB" noProof="0" dirty="0"/>
              <a:t>, similar to how </a:t>
            </a:r>
            <a:r>
              <a:rPr lang="en-GB" noProof="0" dirty="0" err="1"/>
              <a:t>ngIf</a:t>
            </a:r>
            <a:r>
              <a:rPr lang="en-GB" baseline="0" noProof="0" dirty="0"/>
              <a:t> works, we will use some templates as well but for now, let’s change the content of all </a:t>
            </a:r>
            <a:r>
              <a:rPr lang="en-GB" baseline="0" noProof="0" dirty="0" err="1"/>
              <a:t>app.component.ts</a:t>
            </a:r>
            <a:r>
              <a:rPr lang="en-GB" baseline="0" noProof="0" dirty="0"/>
              <a:t> to look like the one in the slide. Basically we’ve created a list of passengers in our class and the goal will be to render them out at the template.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50</a:t>
            </a:fld>
            <a:endParaRPr lang="es-ES_tradnl"/>
          </a:p>
        </p:txBody>
      </p:sp>
    </p:spTree>
    <p:extLst>
      <p:ext uri="{BB962C8B-B14F-4D97-AF65-F5344CB8AC3E}">
        <p14:creationId xmlns:p14="http://schemas.microsoft.com/office/powerpoint/2010/main" val="1238980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a:t>
            </a:r>
            <a:r>
              <a:rPr lang="en-GB" baseline="0" noProof="0" dirty="0"/>
              <a:t> can see the list has a type “any”, so we’re going to learn something new about </a:t>
            </a:r>
            <a:r>
              <a:rPr lang="en-GB" baseline="0" noProof="0" dirty="0" err="1"/>
              <a:t>TypeScript</a:t>
            </a:r>
            <a:r>
              <a:rPr lang="en-GB" baseline="0" noProof="0" dirty="0"/>
              <a:t>, which are interfaces. We can just use any or even remove the typing but ideally we will define a model or interface where we will specify the </a:t>
            </a:r>
            <a:r>
              <a:rPr lang="en-GB" baseline="0" noProof="0" dirty="0" err="1"/>
              <a:t>params</a:t>
            </a:r>
            <a:r>
              <a:rPr lang="en-GB" baseline="0" noProof="0" dirty="0"/>
              <a:t> and types of my new object, in this case called Passengers, and declare a list of Passengers instead. This will help with objects and underline errors as we make them.</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51</a:t>
            </a:fld>
            <a:endParaRPr lang="es-ES_tradnl"/>
          </a:p>
        </p:txBody>
      </p:sp>
    </p:spTree>
    <p:extLst>
      <p:ext uri="{BB962C8B-B14F-4D97-AF65-F5344CB8AC3E}">
        <p14:creationId xmlns:p14="http://schemas.microsoft.com/office/powerpoint/2010/main" val="312883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first we want to do is display the passengers of the list, for that we will created a &lt;</a:t>
            </a:r>
            <a:r>
              <a:rPr lang="en-GB" baseline="0" noProof="0" dirty="0" err="1"/>
              <a:t>ul</a:t>
            </a:r>
            <a:r>
              <a:rPr lang="en-GB" baseline="0" noProof="0" dirty="0"/>
              <a:t>&gt; element. For that we will use the directive </a:t>
            </a:r>
            <a:r>
              <a:rPr lang="en-GB" baseline="0" noProof="0" dirty="0" err="1"/>
              <a:t>ngFor</a:t>
            </a:r>
            <a:r>
              <a:rPr lang="en-GB" baseline="0" noProof="0" dirty="0"/>
              <a:t>.</a:t>
            </a:r>
          </a:p>
          <a:p>
            <a:endParaRPr lang="en-GB" baseline="0" noProof="0" dirty="0"/>
          </a:p>
          <a:p>
            <a:r>
              <a:rPr lang="en-GB" baseline="0" noProof="0" dirty="0"/>
              <a:t>Let passenger of passengers is ES6 for loop syntax that will create a new variable called passenger for each iteration. Inside the &lt;li&gt; element we can use that variable, which in our case is an object with three </a:t>
            </a:r>
            <a:r>
              <a:rPr lang="en-GB" baseline="0" noProof="0" dirty="0" err="1"/>
              <a:t>params</a:t>
            </a:r>
            <a:r>
              <a:rPr lang="en-GB" baseline="0" noProof="0" dirty="0"/>
              <a:t>: if, </a:t>
            </a:r>
            <a:r>
              <a:rPr lang="en-GB" baseline="0" noProof="0" dirty="0" err="1"/>
              <a:t>fullname</a:t>
            </a:r>
            <a:r>
              <a:rPr lang="en-GB" baseline="0" noProof="0" dirty="0"/>
              <a:t> and </a:t>
            </a:r>
            <a:r>
              <a:rPr lang="en-GB" baseline="0" noProof="0" dirty="0" err="1"/>
              <a:t>chekcedIn</a:t>
            </a:r>
            <a:r>
              <a:rPr lang="en-GB" baseline="0" noProof="0" dirty="0"/>
              <a:t>. So in order to print out the name we use </a:t>
            </a:r>
            <a:r>
              <a:rPr lang="en-GB" baseline="0" noProof="0" dirty="0" err="1"/>
              <a:t>passenger.fullname</a:t>
            </a:r>
            <a:r>
              <a:rPr lang="en-GB" baseline="0" noProof="0" dirty="0"/>
              <a:t>.</a:t>
            </a:r>
          </a:p>
          <a:p>
            <a:endParaRPr lang="en-GB" baseline="0" noProof="0" dirty="0"/>
          </a:p>
          <a:p>
            <a:r>
              <a:rPr lang="en-GB" baseline="0" noProof="0" dirty="0"/>
              <a:t>We also want to show an index so we create a new variable called </a:t>
            </a:r>
            <a:r>
              <a:rPr lang="en-GB" baseline="0" noProof="0" dirty="0" err="1"/>
              <a:t>i</a:t>
            </a:r>
            <a:r>
              <a:rPr lang="en-GB" baseline="0" noProof="0" dirty="0"/>
              <a:t> that we display along with the name.</a:t>
            </a:r>
          </a:p>
          <a:p>
            <a:endParaRPr lang="en-GB" baseline="0" noProof="0" dirty="0"/>
          </a:p>
          <a:p>
            <a:r>
              <a:rPr lang="en-GB" baseline="0" noProof="0" dirty="0"/>
              <a:t>The result is shown at the right of the slide.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52</a:t>
            </a:fld>
            <a:endParaRPr lang="es-ES_tradnl"/>
          </a:p>
        </p:txBody>
      </p:sp>
    </p:spTree>
    <p:extLst>
      <p:ext uri="{BB962C8B-B14F-4D97-AF65-F5344CB8AC3E}">
        <p14:creationId xmlns:p14="http://schemas.microsoft.com/office/powerpoint/2010/main" val="87363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module is a main building block of an angular application so we can have multiple modules, we can have a single module, we can have modules that deepens on other modules. Therefore, a module is a building block that can contain specific components like featured components, a service to call a backend or a route to know where to navigate on a specific path. </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7</a:t>
            </a:fld>
            <a:endParaRPr lang="es-ES_tradnl"/>
          </a:p>
        </p:txBody>
      </p:sp>
    </p:spTree>
    <p:extLst>
      <p:ext uri="{BB962C8B-B14F-4D97-AF65-F5344CB8AC3E}">
        <p14:creationId xmlns:p14="http://schemas.microsoft.com/office/powerpoint/2010/main" val="96539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And</a:t>
            </a:r>
            <a:r>
              <a:rPr lang="en-GB" baseline="0" noProof="0" dirty="0"/>
              <a:t> now we can see the what really angular is doing. In this case instead of &lt;template&gt; we use the &lt;ng-template&gt; component added in Angular 4.</a:t>
            </a:r>
          </a:p>
          <a:p>
            <a:r>
              <a:rPr lang="en-GB" baseline="0" noProof="0" dirty="0"/>
              <a:t>We can see the result is the same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53</a:t>
            </a:fld>
            <a:endParaRPr lang="es-ES_tradnl"/>
          </a:p>
        </p:txBody>
      </p:sp>
    </p:spTree>
    <p:extLst>
      <p:ext uri="{BB962C8B-B14F-4D97-AF65-F5344CB8AC3E}">
        <p14:creationId xmlns:p14="http://schemas.microsoft.com/office/powerpoint/2010/main" val="1974988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What we are going to do now is show which</a:t>
            </a:r>
            <a:r>
              <a:rPr lang="en-GB" baseline="0" noProof="0" dirty="0"/>
              <a:t> passengers are checked in and which ones are not. For that we will first change our </a:t>
            </a:r>
            <a:r>
              <a:rPr lang="en-GB" baseline="0" noProof="0" dirty="0" err="1"/>
              <a:t>app.component.scss</a:t>
            </a:r>
            <a:r>
              <a:rPr lang="en-GB" baseline="0" noProof="0" dirty="0"/>
              <a:t> file. If you </a:t>
            </a:r>
            <a:r>
              <a:rPr lang="en-GB" baseline="0" noProof="0" dirty="0" err="1"/>
              <a:t>css</a:t>
            </a:r>
            <a:r>
              <a:rPr lang="en-GB" baseline="0" noProof="0" dirty="0"/>
              <a:t> file still has a .</a:t>
            </a:r>
            <a:r>
              <a:rPr lang="en-GB" baseline="0" noProof="0" dirty="0" err="1"/>
              <a:t>css</a:t>
            </a:r>
            <a:r>
              <a:rPr lang="en-GB" baseline="0" noProof="0" dirty="0"/>
              <a:t> extension instead of .</a:t>
            </a:r>
            <a:r>
              <a:rPr lang="en-GB" baseline="0" noProof="0" dirty="0" err="1"/>
              <a:t>scss</a:t>
            </a:r>
            <a:r>
              <a:rPr lang="en-GB" baseline="0" noProof="0" dirty="0"/>
              <a:t>, it’s time to change it as we are going to use sass.</a:t>
            </a:r>
          </a:p>
          <a:p>
            <a:endParaRPr lang="en-GB" baseline="0" noProof="0" dirty="0"/>
          </a:p>
          <a:p>
            <a:r>
              <a:rPr lang="en-GB" baseline="0" noProof="0" dirty="0"/>
              <a:t>So let’s add some nice circles close to the name of the passenger to indicate the status. This should be the style. Please note that we have used &amp;.checked-in, that’s the sass equivalent to .</a:t>
            </a:r>
            <a:r>
              <a:rPr lang="en-GB" baseline="0" noProof="0" dirty="0" err="1"/>
              <a:t>status.checked</a:t>
            </a:r>
            <a:r>
              <a:rPr lang="en-GB" baseline="0" noProof="0" dirty="0"/>
              <a:t>-in.</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54</a:t>
            </a:fld>
            <a:endParaRPr lang="es-ES_tradnl"/>
          </a:p>
        </p:txBody>
      </p:sp>
    </p:spTree>
    <p:extLst>
      <p:ext uri="{BB962C8B-B14F-4D97-AF65-F5344CB8AC3E}">
        <p14:creationId xmlns:p14="http://schemas.microsoft.com/office/powerpoint/2010/main" val="1019955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Although</a:t>
            </a:r>
            <a:r>
              <a:rPr lang="en-GB" baseline="0" noProof="0" dirty="0"/>
              <a:t> the approach previously explained might be the best approach, there are at least three other ways to do the same</a:t>
            </a:r>
          </a:p>
          <a:p>
            <a:endParaRPr lang="en-GB" baseline="0" noProof="0" dirty="0"/>
          </a:p>
          <a:p>
            <a:pPr marL="228600" indent="-228600">
              <a:buAutoNum type="arabicPeriod"/>
            </a:pPr>
            <a:r>
              <a:rPr lang="en-GB" baseline="0" noProof="0" dirty="0"/>
              <a:t>If we want to add more than 1 class, we might want to use the directive </a:t>
            </a:r>
            <a:r>
              <a:rPr lang="en-GB" baseline="0" noProof="0" dirty="0" err="1"/>
              <a:t>ngClass</a:t>
            </a:r>
            <a:r>
              <a:rPr lang="en-GB" baseline="0" noProof="0" dirty="0"/>
              <a:t>. If we inspect the results, we’ll see that the ones that have not checked in yet will have a class checked-out. In this example we do not have styles for that new class.</a:t>
            </a:r>
          </a:p>
          <a:p>
            <a:pPr marL="228600" indent="-228600">
              <a:buAutoNum type="arabicPeriod"/>
            </a:pP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55</a:t>
            </a:fld>
            <a:endParaRPr lang="es-ES_tradnl"/>
          </a:p>
        </p:txBody>
      </p:sp>
    </p:spTree>
    <p:extLst>
      <p:ext uri="{BB962C8B-B14F-4D97-AF65-F5344CB8AC3E}">
        <p14:creationId xmlns:p14="http://schemas.microsoft.com/office/powerpoint/2010/main" val="1903349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Second option is using the property</a:t>
            </a:r>
            <a:r>
              <a:rPr lang="en-GB" baseline="0" noProof="0" dirty="0"/>
              <a:t> style in the same way we used class before</a:t>
            </a:r>
          </a:p>
          <a:p>
            <a:r>
              <a:rPr lang="en-GB" baseline="0" noProof="0" dirty="0"/>
              <a:t>Third and last option is using the directive </a:t>
            </a:r>
            <a:r>
              <a:rPr lang="en-GB" baseline="0" noProof="0" dirty="0" err="1"/>
              <a:t>ngStyle</a:t>
            </a:r>
            <a:r>
              <a:rPr lang="en-GB" baseline="0" noProof="0" dirty="0"/>
              <a:t>, similar to </a:t>
            </a:r>
            <a:r>
              <a:rPr lang="en-GB" baseline="0" noProof="0" dirty="0" err="1"/>
              <a:t>ngClass</a:t>
            </a:r>
            <a:endParaRPr lang="en-GB" baseline="0" noProof="0" dirty="0"/>
          </a:p>
          <a:p>
            <a:endParaRPr lang="en-GB" baseline="0" noProof="0" dirty="0"/>
          </a:p>
          <a:p>
            <a:r>
              <a:rPr lang="en-GB" baseline="0" noProof="0" dirty="0"/>
              <a:t>In general we do recommend to use classes always you can as it helps to change styles in the future just changing a </a:t>
            </a:r>
            <a:r>
              <a:rPr lang="en-GB" baseline="0" noProof="0" dirty="0" err="1"/>
              <a:t>scss</a:t>
            </a:r>
            <a:r>
              <a:rPr lang="en-GB" baseline="0" noProof="0" dirty="0"/>
              <a:t> files and not having to go through all .</a:t>
            </a:r>
            <a:r>
              <a:rPr lang="en-GB" baseline="0" noProof="0" dirty="0" err="1"/>
              <a:t>ts</a:t>
            </a:r>
            <a:r>
              <a:rPr lang="en-GB" baseline="0" noProof="0" dirty="0"/>
              <a:t> files to investigate if is there any style inline.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56</a:t>
            </a:fld>
            <a:endParaRPr lang="es-ES_tradnl"/>
          </a:p>
        </p:txBody>
      </p:sp>
    </p:spTree>
    <p:extLst>
      <p:ext uri="{BB962C8B-B14F-4D97-AF65-F5344CB8AC3E}">
        <p14:creationId xmlns:p14="http://schemas.microsoft.com/office/powerpoint/2010/main" val="1777554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let’s talk about Pipes.</a:t>
            </a:r>
            <a:r>
              <a:rPr lang="en-GB" baseline="0" noProof="0" dirty="0"/>
              <a:t> They do not have to be complicated as we can thing about them as a function that return something new.</a:t>
            </a:r>
          </a:p>
          <a:p>
            <a:r>
              <a:rPr lang="en-GB" baseline="0" noProof="0" dirty="0"/>
              <a:t>For this example we will add a new parameter to the Passenger class called </a:t>
            </a:r>
            <a:r>
              <a:rPr lang="en-GB" baseline="0" noProof="0" dirty="0" err="1"/>
              <a:t>checkInDate</a:t>
            </a:r>
            <a:r>
              <a:rPr lang="en-GB" baseline="0" noProof="0" dirty="0"/>
              <a:t>, this parameter won’t exist if the passenger has not checked in</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57</a:t>
            </a:fld>
            <a:endParaRPr lang="es-ES_tradnl"/>
          </a:p>
        </p:txBody>
      </p:sp>
    </p:spTree>
    <p:extLst>
      <p:ext uri="{BB962C8B-B14F-4D97-AF65-F5344CB8AC3E}">
        <p14:creationId xmlns:p14="http://schemas.microsoft.com/office/powerpoint/2010/main" val="2101635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We will use the ? after the name of the parameter in our interface and use a pre-built pipe that angular provides called “date”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58</a:t>
            </a:fld>
            <a:endParaRPr lang="es-ES_tradnl"/>
          </a:p>
        </p:txBody>
      </p:sp>
    </p:spTree>
    <p:extLst>
      <p:ext uri="{BB962C8B-B14F-4D97-AF65-F5344CB8AC3E}">
        <p14:creationId xmlns:p14="http://schemas.microsoft.com/office/powerpoint/2010/main" val="1588881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a:t>
            </a:r>
            <a:r>
              <a:rPr lang="en-GB" baseline="0" noProof="0" dirty="0"/>
              <a:t> can also use ternary expressions to make the result more visual and we can concatenate pipes, as we do here in this example using the pipe ”uppercase”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59</a:t>
            </a:fld>
            <a:endParaRPr lang="es-ES_tradnl"/>
          </a:p>
        </p:txBody>
      </p:sp>
    </p:spTree>
    <p:extLst>
      <p:ext uri="{BB962C8B-B14F-4D97-AF65-F5344CB8AC3E}">
        <p14:creationId xmlns:p14="http://schemas.microsoft.com/office/powerpoint/2010/main" val="1254382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As a last example for the rendering flows section. We</a:t>
            </a:r>
            <a:r>
              <a:rPr lang="en-GB" baseline="0" noProof="0" dirty="0"/>
              <a:t> are going to learn how to use the save navigation operator. Assume each passenger might or might not have children, let’s add that new parameter to the Passenger interface and create  new one for Child. Please note that for children we use “ | null” at the end, that means that if there is no value, the value will accept nulls. The difference between the 2 ways of doing that is that in this way, the value needs to exists, even if it’s null.</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60</a:t>
            </a:fld>
            <a:endParaRPr lang="es-ES_tradnl"/>
          </a:p>
        </p:txBody>
      </p:sp>
    </p:spTree>
    <p:extLst>
      <p:ext uri="{BB962C8B-B14F-4D97-AF65-F5344CB8AC3E}">
        <p14:creationId xmlns:p14="http://schemas.microsoft.com/office/powerpoint/2010/main" val="1071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a:t>
            </a:r>
            <a:r>
              <a:rPr lang="en-GB" baseline="0" noProof="0" dirty="0"/>
              <a:t> change our array as well adding some children.</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61</a:t>
            </a:fld>
            <a:endParaRPr lang="es-ES_tradnl"/>
          </a:p>
        </p:txBody>
      </p:sp>
    </p:spTree>
    <p:extLst>
      <p:ext uri="{BB962C8B-B14F-4D97-AF65-F5344CB8AC3E}">
        <p14:creationId xmlns:p14="http://schemas.microsoft.com/office/powerpoint/2010/main" val="788198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we add the length of the children property in order to display but</a:t>
            </a:r>
            <a:r>
              <a:rPr lang="en-GB" baseline="0" noProof="0" dirty="0"/>
              <a:t> we face an error. Some of these properties are null and that’s fine as we stated in our interface that the value will be “Child[] | null”. In order to avoid this errors we need to use the “Safe navigation operator” which is as simple as adding a ? before the property inside the expression.</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62</a:t>
            </a:fld>
            <a:endParaRPr lang="es-ES_tradnl"/>
          </a:p>
        </p:txBody>
      </p:sp>
    </p:spTree>
    <p:extLst>
      <p:ext uri="{BB962C8B-B14F-4D97-AF65-F5344CB8AC3E}">
        <p14:creationId xmlns:p14="http://schemas.microsoft.com/office/powerpoint/2010/main" val="1286858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Each of these can be a module that contain specific components and services for a purpose.</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8</a:t>
            </a:fld>
            <a:endParaRPr lang="es-ES_tradnl"/>
          </a:p>
        </p:txBody>
      </p:sp>
    </p:spTree>
    <p:extLst>
      <p:ext uri="{BB962C8B-B14F-4D97-AF65-F5344CB8AC3E}">
        <p14:creationId xmlns:p14="http://schemas.microsoft.com/office/powerpoint/2010/main" val="870145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Note</a:t>
            </a:r>
            <a:r>
              <a:rPr lang="en-GB" baseline="0" noProof="0" dirty="0"/>
              <a:t> that just adding ?.length avoids the error to be thrown. We’ve also added a logic operator || to display 0 when there is no child</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63</a:t>
            </a:fld>
            <a:endParaRPr lang="es-ES_tradnl"/>
          </a:p>
        </p:txBody>
      </p:sp>
    </p:spTree>
    <p:extLst>
      <p:ext uri="{BB962C8B-B14F-4D97-AF65-F5344CB8AC3E}">
        <p14:creationId xmlns:p14="http://schemas.microsoft.com/office/powerpoint/2010/main" val="5944924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64</a:t>
            </a:fld>
            <a:endParaRPr lang="es-ES_tradnl"/>
          </a:p>
        </p:txBody>
      </p:sp>
    </p:spTree>
    <p:extLst>
      <p:ext uri="{BB962C8B-B14F-4D97-AF65-F5344CB8AC3E}">
        <p14:creationId xmlns:p14="http://schemas.microsoft.com/office/powerpoint/2010/main" val="1020742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65</a:t>
            </a:fld>
            <a:endParaRPr lang="es-ES_tradnl"/>
          </a:p>
        </p:txBody>
      </p:sp>
    </p:spTree>
    <p:extLst>
      <p:ext uri="{BB962C8B-B14F-4D97-AF65-F5344CB8AC3E}">
        <p14:creationId xmlns:p14="http://schemas.microsoft.com/office/powerpoint/2010/main" val="52061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66</a:t>
            </a:fld>
            <a:endParaRPr lang="es-ES_tradnl"/>
          </a:p>
        </p:txBody>
      </p:sp>
    </p:spTree>
    <p:extLst>
      <p:ext uri="{BB962C8B-B14F-4D97-AF65-F5344CB8AC3E}">
        <p14:creationId xmlns:p14="http://schemas.microsoft.com/office/powerpoint/2010/main" val="15185338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67</a:t>
            </a:fld>
            <a:endParaRPr lang="es-ES_tradnl"/>
          </a:p>
        </p:txBody>
      </p:sp>
    </p:spTree>
    <p:extLst>
      <p:ext uri="{BB962C8B-B14F-4D97-AF65-F5344CB8AC3E}">
        <p14:creationId xmlns:p14="http://schemas.microsoft.com/office/powerpoint/2010/main" val="7741086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68</a:t>
            </a:fld>
            <a:endParaRPr lang="es-ES_tradnl"/>
          </a:p>
        </p:txBody>
      </p:sp>
    </p:spTree>
    <p:extLst>
      <p:ext uri="{BB962C8B-B14F-4D97-AF65-F5344CB8AC3E}">
        <p14:creationId xmlns:p14="http://schemas.microsoft.com/office/powerpoint/2010/main" val="138019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If the component has a service</a:t>
            </a:r>
            <a:r>
              <a:rPr lang="en-GB" baseline="0" noProof="0" dirty="0"/>
              <a:t> or something to obtain data from the backend, it becomes a smart component while the others, do not need to know where the data comes from so they are known as Dumb Components.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69</a:t>
            </a:fld>
            <a:endParaRPr lang="es-ES_tradnl"/>
          </a:p>
        </p:txBody>
      </p:sp>
    </p:spTree>
    <p:extLst>
      <p:ext uri="{BB962C8B-B14F-4D97-AF65-F5344CB8AC3E}">
        <p14:creationId xmlns:p14="http://schemas.microsoft.com/office/powerpoint/2010/main" val="1826565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Imagine that the service calls an http rest server and gets back some data. He passes down that data.</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70</a:t>
            </a:fld>
            <a:endParaRPr lang="es-ES_tradnl"/>
          </a:p>
        </p:txBody>
      </p:sp>
    </p:spTree>
    <p:extLst>
      <p:ext uri="{BB962C8B-B14F-4D97-AF65-F5344CB8AC3E}">
        <p14:creationId xmlns:p14="http://schemas.microsoft.com/office/powerpoint/2010/main" val="13317902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we assume that</a:t>
            </a:r>
            <a:r>
              <a:rPr lang="en-GB" baseline="0" noProof="0" dirty="0"/>
              <a:t> the user makes a change, click a button, type something inside an input. Now we might have to update this data up to the main component and send it over the server using an http request.</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71</a:t>
            </a:fld>
            <a:endParaRPr lang="es-ES_tradnl"/>
          </a:p>
        </p:txBody>
      </p:sp>
    </p:spTree>
    <p:extLst>
      <p:ext uri="{BB962C8B-B14F-4D97-AF65-F5344CB8AC3E}">
        <p14:creationId xmlns:p14="http://schemas.microsoft.com/office/powerpoint/2010/main" val="1674355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a:t>
            </a:r>
            <a:r>
              <a:rPr lang="en-GB" baseline="0" noProof="0" dirty="0"/>
              <a:t> do this through something called events, angular has something called event emitter. Now we have to send that information, that’s a one-way data binding and not a two-way data binding.</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72</a:t>
            </a:fld>
            <a:endParaRPr lang="es-ES_tradnl"/>
          </a:p>
        </p:txBody>
      </p:sp>
    </p:spTree>
    <p:extLst>
      <p:ext uri="{BB962C8B-B14F-4D97-AF65-F5344CB8AC3E}">
        <p14:creationId xmlns:p14="http://schemas.microsoft.com/office/powerpoint/2010/main" val="805092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a:t>
            </a:fld>
            <a:endParaRPr lang="es-ES_tradnl"/>
          </a:p>
        </p:txBody>
      </p:sp>
    </p:spTree>
    <p:extLst>
      <p:ext uri="{BB962C8B-B14F-4D97-AF65-F5344CB8AC3E}">
        <p14:creationId xmlns:p14="http://schemas.microsoft.com/office/powerpoint/2010/main" val="15483466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If the main</a:t>
            </a:r>
            <a:r>
              <a:rPr lang="en-GB" baseline="0" noProof="0" dirty="0"/>
              <a:t> component now has to send down this data to other components, this will be the flow</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73</a:t>
            </a:fld>
            <a:endParaRPr lang="es-ES_tradnl"/>
          </a:p>
        </p:txBody>
      </p:sp>
    </p:spTree>
    <p:extLst>
      <p:ext uri="{BB962C8B-B14F-4D97-AF65-F5344CB8AC3E}">
        <p14:creationId xmlns:p14="http://schemas.microsoft.com/office/powerpoint/2010/main" val="1907028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a:t>
            </a:r>
            <a:r>
              <a:rPr lang="en-GB" baseline="0" noProof="0" dirty="0"/>
              <a:t> it’s time to build a custom module creating a custom </a:t>
            </a:r>
            <a:r>
              <a:rPr lang="en-GB" baseline="0" noProof="0" dirty="0" err="1"/>
              <a:t>NgModule</a:t>
            </a:r>
            <a:r>
              <a:rPr lang="en-GB" baseline="0" noProof="0" dirty="0"/>
              <a:t>. For that we’re going to create a new folder called “passenger-dashboard” inside “app” folder and we’re going to create a new file called passenger-</a:t>
            </a:r>
            <a:r>
              <a:rPr lang="en-GB" baseline="0" noProof="0" dirty="0" err="1"/>
              <a:t>dashboard.module.ts</a:t>
            </a:r>
            <a:r>
              <a:rPr lang="en-GB" baseline="0" noProof="0" dirty="0"/>
              <a:t> </a:t>
            </a:r>
          </a:p>
          <a:p>
            <a:endParaRPr lang="en-GB" baseline="0" noProof="0" dirty="0"/>
          </a:p>
          <a:p>
            <a:r>
              <a:rPr lang="en-GB" baseline="0" noProof="0" dirty="0"/>
              <a:t>We don’t want everything to live in </a:t>
            </a:r>
            <a:r>
              <a:rPr lang="en-GB" baseline="0" noProof="0" dirty="0" err="1"/>
              <a:t>AppModule</a:t>
            </a:r>
            <a:r>
              <a:rPr lang="en-GB" baseline="0" noProof="0" dirty="0"/>
              <a:t> because we will have too many imports and it becomes hard to use different modules across different applications. So the idea is all of the logic for our passenger-dashboard will live inside the </a:t>
            </a:r>
            <a:r>
              <a:rPr lang="en-GB" baseline="0" noProof="0" dirty="0" err="1"/>
              <a:t>PassengerDashboardModule</a:t>
            </a:r>
            <a:r>
              <a:rPr lang="en-GB" baseline="0" noProof="0" dirty="0"/>
              <a:t>. This allows us to take this module as it is and paste it into another application and it should work without doing anything else.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74</a:t>
            </a:fld>
            <a:endParaRPr lang="es-ES_tradnl"/>
          </a:p>
        </p:txBody>
      </p:sp>
    </p:spTree>
    <p:extLst>
      <p:ext uri="{BB962C8B-B14F-4D97-AF65-F5344CB8AC3E}">
        <p14:creationId xmlns:p14="http://schemas.microsoft.com/office/powerpoint/2010/main" val="11530356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Let’s create our custom module. We need to import </a:t>
            </a:r>
            <a:r>
              <a:rPr lang="en-GB" noProof="0" dirty="0" err="1"/>
              <a:t>NgModule</a:t>
            </a:r>
            <a:r>
              <a:rPr lang="en-GB" noProof="0" dirty="0"/>
              <a:t> from @angular/core as we did before in our </a:t>
            </a:r>
            <a:r>
              <a:rPr lang="en-GB" noProof="0" dirty="0" err="1"/>
              <a:t>AppModule</a:t>
            </a:r>
            <a:r>
              <a:rPr lang="en-GB" noProof="0" dirty="0"/>
              <a:t>. Now we have the @</a:t>
            </a:r>
            <a:r>
              <a:rPr lang="en-GB" noProof="0" dirty="0" err="1"/>
              <a:t>NgModule</a:t>
            </a:r>
            <a:r>
              <a:rPr lang="en-GB" noProof="0" dirty="0"/>
              <a:t> available so let’s create a normal class called </a:t>
            </a:r>
            <a:r>
              <a:rPr lang="en-GB" noProof="0" dirty="0" err="1"/>
              <a:t>PassengerDashboardModule</a:t>
            </a:r>
            <a:r>
              <a:rPr lang="en-GB" noProof="0" dirty="0"/>
              <a:t> (Camel Case from the file name) and then add the decorator</a:t>
            </a:r>
            <a:r>
              <a:rPr lang="en-GB" baseline="0" noProof="0" dirty="0"/>
              <a:t> before.</a:t>
            </a:r>
          </a:p>
          <a:p>
            <a:endParaRPr lang="en-GB" baseline="0" noProof="0" dirty="0"/>
          </a:p>
          <a:p>
            <a:r>
              <a:rPr lang="en-GB" baseline="0" noProof="0" dirty="0"/>
              <a:t>We need to add here everything our </a:t>
            </a:r>
            <a:r>
              <a:rPr lang="en-GB" baseline="0" noProof="0" dirty="0" err="1"/>
              <a:t>PassengerDashboard</a:t>
            </a:r>
            <a:r>
              <a:rPr lang="en-GB" baseline="0" noProof="0" dirty="0"/>
              <a:t> is going to need. For now we add an empty declarations array that we will fill up with all components we want to use in this module.</a:t>
            </a:r>
          </a:p>
          <a:p>
            <a:endParaRPr lang="en-GB" baseline="0" noProof="0" dirty="0"/>
          </a:p>
          <a:p>
            <a:r>
              <a:rPr lang="en-GB" baseline="0" noProof="0" dirty="0"/>
              <a:t>As we want this module to be independent and portable, one thing that we’ll need as well is the </a:t>
            </a:r>
            <a:r>
              <a:rPr lang="en-GB" baseline="0" noProof="0" dirty="0" err="1"/>
              <a:t>CommonModule</a:t>
            </a:r>
            <a:r>
              <a:rPr lang="en-GB" baseline="0" noProof="0" dirty="0"/>
              <a:t> to use </a:t>
            </a:r>
            <a:r>
              <a:rPr lang="en-GB" baseline="0" noProof="0" dirty="0" err="1"/>
              <a:t>ngIf</a:t>
            </a:r>
            <a:r>
              <a:rPr lang="en-GB" baseline="0" noProof="0" dirty="0"/>
              <a:t>, </a:t>
            </a:r>
            <a:r>
              <a:rPr lang="en-GB" baseline="0" noProof="0" dirty="0" err="1"/>
              <a:t>ngFor</a:t>
            </a:r>
            <a:r>
              <a:rPr lang="en-GB" baseline="0" noProof="0" dirty="0"/>
              <a:t>, etc…</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75</a:t>
            </a:fld>
            <a:endParaRPr lang="es-ES_tradnl"/>
          </a:p>
        </p:txBody>
      </p:sp>
    </p:spTree>
    <p:extLst>
      <p:ext uri="{BB962C8B-B14F-4D97-AF65-F5344CB8AC3E}">
        <p14:creationId xmlns:p14="http://schemas.microsoft.com/office/powerpoint/2010/main" val="1562562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a:t>
            </a:r>
            <a:r>
              <a:rPr lang="en-GB" baseline="0" noProof="0" dirty="0"/>
              <a:t> do not want to add thousands of components to our </a:t>
            </a:r>
            <a:r>
              <a:rPr lang="en-GB" baseline="0" noProof="0" dirty="0" err="1"/>
              <a:t>AppModule</a:t>
            </a:r>
            <a:r>
              <a:rPr lang="en-GB" baseline="0" noProof="0" dirty="0"/>
              <a:t> in order to use them, this is why we wrap them all with a module, in this case the </a:t>
            </a:r>
            <a:r>
              <a:rPr lang="en-GB" baseline="0" noProof="0" dirty="0" err="1"/>
              <a:t>PassengerDashboardModule</a:t>
            </a:r>
            <a:r>
              <a:rPr lang="en-GB" baseline="0" noProof="0" dirty="0"/>
              <a:t>. The only thing we have left to do is add the new module to our </a:t>
            </a:r>
            <a:r>
              <a:rPr lang="en-GB" baseline="0" noProof="0" dirty="0" err="1"/>
              <a:t>AppModule</a:t>
            </a:r>
            <a:r>
              <a:rPr lang="en-GB" baseline="0" noProof="0" dirty="0"/>
              <a:t>.</a:t>
            </a:r>
          </a:p>
          <a:p>
            <a:endParaRPr lang="en-GB" baseline="0" noProof="0" dirty="0"/>
          </a:p>
          <a:p>
            <a:r>
              <a:rPr lang="en-GB" baseline="0" noProof="0" dirty="0"/>
              <a:t>We’ve created our first featured/custom module and added to our main module.</a:t>
            </a:r>
          </a:p>
          <a:p>
            <a:endParaRPr lang="en-GB" baseline="0" noProof="0" dirty="0"/>
          </a:p>
          <a:p>
            <a:r>
              <a:rPr lang="en-GB" baseline="0" noProof="0" dirty="0"/>
              <a:t>At some point we could split the modules in custom modules and angular modules.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76</a:t>
            </a:fld>
            <a:endParaRPr lang="es-ES_tradnl"/>
          </a:p>
        </p:txBody>
      </p:sp>
    </p:spTree>
    <p:extLst>
      <p:ext uri="{BB962C8B-B14F-4D97-AF65-F5344CB8AC3E}">
        <p14:creationId xmlns:p14="http://schemas.microsoft.com/office/powerpoint/2010/main" val="17002845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it’s time to create our first</a:t>
            </a:r>
            <a:r>
              <a:rPr lang="en-GB" baseline="0" noProof="0" dirty="0"/>
              <a:t> container component and at the same time, refactor our app so it starts to use a proper architecture close to what we should expect from an Angular App. Lets take the following steps one by one.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77</a:t>
            </a:fld>
            <a:endParaRPr lang="es-ES_tradnl"/>
          </a:p>
        </p:txBody>
      </p:sp>
    </p:spTree>
    <p:extLst>
      <p:ext uri="{BB962C8B-B14F-4D97-AF65-F5344CB8AC3E}">
        <p14:creationId xmlns:p14="http://schemas.microsoft.com/office/powerpoint/2010/main" val="192788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78</a:t>
            </a:fld>
            <a:endParaRPr lang="es-ES_tradnl"/>
          </a:p>
        </p:txBody>
      </p:sp>
    </p:spTree>
    <p:extLst>
      <p:ext uri="{BB962C8B-B14F-4D97-AF65-F5344CB8AC3E}">
        <p14:creationId xmlns:p14="http://schemas.microsoft.com/office/powerpoint/2010/main" val="14848653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 have to export both interfaces so we can use them</a:t>
            </a:r>
            <a:r>
              <a:rPr lang="en-GB" baseline="0" noProof="0" dirty="0"/>
              <a:t> from any other place. In our case we have to import our Passenger interface in our new component passenger-</a:t>
            </a:r>
            <a:r>
              <a:rPr lang="en-GB" baseline="0" noProof="0" dirty="0" err="1"/>
              <a:t>dashboard.component.ts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79</a:t>
            </a:fld>
            <a:endParaRPr lang="es-ES_tradnl"/>
          </a:p>
        </p:txBody>
      </p:sp>
    </p:spTree>
    <p:extLst>
      <p:ext uri="{BB962C8B-B14F-4D97-AF65-F5344CB8AC3E}">
        <p14:creationId xmlns:p14="http://schemas.microsoft.com/office/powerpoint/2010/main" val="786663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it’s time to create our first</a:t>
            </a:r>
            <a:r>
              <a:rPr lang="en-GB" baseline="0" noProof="0" dirty="0"/>
              <a:t> container component and at the same time, refactor our app so it starts to use a proper architecture close to what we should expect from an Angular App. Lets take the following steps one by one.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80</a:t>
            </a:fld>
            <a:endParaRPr lang="es-ES_tradnl"/>
          </a:p>
        </p:txBody>
      </p:sp>
    </p:spTree>
    <p:extLst>
      <p:ext uri="{BB962C8B-B14F-4D97-AF65-F5344CB8AC3E}">
        <p14:creationId xmlns:p14="http://schemas.microsoft.com/office/powerpoint/2010/main" val="35115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81</a:t>
            </a:fld>
            <a:endParaRPr lang="es-ES_tradnl"/>
          </a:p>
        </p:txBody>
      </p:sp>
    </p:spTree>
    <p:extLst>
      <p:ext uri="{BB962C8B-B14F-4D97-AF65-F5344CB8AC3E}">
        <p14:creationId xmlns:p14="http://schemas.microsoft.com/office/powerpoint/2010/main" val="713716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a:t>
            </a:r>
            <a:r>
              <a:rPr lang="en-GB" baseline="0" noProof="0" dirty="0"/>
              <a:t> all style we’ll apply to our component but please note that in angular, all styles are encapsulated. What that means is that angular will add a special class with a random text that will make it unique, so it makes sure the styles in our </a:t>
            </a:r>
            <a:r>
              <a:rPr lang="en-GB" baseline="0" noProof="0" dirty="0" err="1"/>
              <a:t>css</a:t>
            </a:r>
            <a:r>
              <a:rPr lang="en-GB" baseline="0" noProof="0" dirty="0"/>
              <a:t> only apply to our component.</a:t>
            </a:r>
          </a:p>
          <a:p>
            <a:endParaRPr lang="en-GB" baseline="0" noProof="0" dirty="0"/>
          </a:p>
          <a:p>
            <a:r>
              <a:rPr lang="en-GB" baseline="0" noProof="0" dirty="0"/>
              <a:t>In this case “-c1” is a random appendix added to the </a:t>
            </a:r>
            <a:r>
              <a:rPr lang="en-GB" baseline="0" noProof="0" dirty="0" err="1"/>
              <a:t>class_ngcontent</a:t>
            </a:r>
            <a:r>
              <a:rPr lang="en-GB" baseline="0" noProof="0" dirty="0"/>
              <a:t>. </a:t>
            </a:r>
            <a:r>
              <a:rPr lang="en-GB" baseline="0" noProof="0" dirty="0" err="1"/>
              <a:t>Everytime</a:t>
            </a:r>
            <a:r>
              <a:rPr lang="en-GB" baseline="0" noProof="0" dirty="0"/>
              <a:t> we refresh the page that value will change.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82</a:t>
            </a:fld>
            <a:endParaRPr lang="es-ES_tradnl"/>
          </a:p>
        </p:txBody>
      </p:sp>
    </p:spTree>
    <p:extLst>
      <p:ext uri="{BB962C8B-B14F-4D97-AF65-F5344CB8AC3E}">
        <p14:creationId xmlns:p14="http://schemas.microsoft.com/office/powerpoint/2010/main" val="205648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component</a:t>
            </a:r>
            <a:r>
              <a:rPr lang="en-GB" baseline="0" noProof="0" dirty="0"/>
              <a:t> is a high level DOM tree node which will then create </a:t>
            </a:r>
            <a:r>
              <a:rPr lang="en-GB" baseline="0" noProof="0" dirty="0" err="1"/>
              <a:t>subtree</a:t>
            </a:r>
            <a:r>
              <a:rPr lang="en-GB" baseline="0" noProof="0" dirty="0"/>
              <a:t> nodes. These is an example of how our node tree would look like. Each component then can run html code inside and the logic to manage data bindings on it. This is what we know as “Component Architecture”</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10</a:t>
            </a:fld>
            <a:endParaRPr lang="es-ES_tradnl"/>
          </a:p>
        </p:txBody>
      </p:sp>
    </p:spTree>
    <p:extLst>
      <p:ext uri="{BB962C8B-B14F-4D97-AF65-F5344CB8AC3E}">
        <p14:creationId xmlns:p14="http://schemas.microsoft.com/office/powerpoint/2010/main" val="19702953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 import the component and add it to our declarations</a:t>
            </a:r>
            <a:r>
              <a:rPr lang="en-GB" baseline="0" noProof="0" dirty="0"/>
              <a:t> property. Now, our </a:t>
            </a:r>
            <a:r>
              <a:rPr lang="en-GB" baseline="0" noProof="0" dirty="0" err="1"/>
              <a:t>PassengerDashboardModule</a:t>
            </a:r>
            <a:r>
              <a:rPr lang="en-GB" baseline="0" noProof="0" dirty="0"/>
              <a:t> is linked to our </a:t>
            </a:r>
            <a:r>
              <a:rPr lang="en-GB" baseline="0" noProof="0" dirty="0" err="1"/>
              <a:t>PassengerDashboardComponent</a:t>
            </a:r>
            <a:r>
              <a:rPr lang="en-GB" baseline="0" noProof="0" dirty="0"/>
              <a:t> but if we import our module into any other module, we won’t be able to use the new created component. The reason for that is because we have created an isolated environment for all our </a:t>
            </a:r>
            <a:r>
              <a:rPr lang="en-GB" baseline="0" noProof="0" dirty="0" err="1"/>
              <a:t>PassengerDashboard</a:t>
            </a:r>
            <a:r>
              <a:rPr lang="en-GB" baseline="0" noProof="0" dirty="0"/>
              <a:t> code, if we want to allow other modules to use something in this </a:t>
            </a:r>
            <a:r>
              <a:rPr lang="en-GB" baseline="0" noProof="0" dirty="0" err="1"/>
              <a:t>envitonment</a:t>
            </a:r>
            <a:r>
              <a:rPr lang="en-GB" baseline="0" noProof="0" dirty="0"/>
              <a:t>, we need to explicitly export it. So let’s add our </a:t>
            </a:r>
            <a:r>
              <a:rPr lang="en-GB" baseline="0" noProof="0" dirty="0" err="1"/>
              <a:t>PassengerDashboardComponent</a:t>
            </a:r>
            <a:r>
              <a:rPr lang="en-GB" baseline="0" noProof="0" dirty="0"/>
              <a:t> to our ”exports” property.</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83</a:t>
            </a:fld>
            <a:endParaRPr lang="es-ES_tradnl"/>
          </a:p>
        </p:txBody>
      </p:sp>
    </p:spTree>
    <p:extLst>
      <p:ext uri="{BB962C8B-B14F-4D97-AF65-F5344CB8AC3E}">
        <p14:creationId xmlns:p14="http://schemas.microsoft.com/office/powerpoint/2010/main" val="21368944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We have re-ordered</a:t>
            </a:r>
            <a:r>
              <a:rPr lang="en-GB" baseline="0" noProof="0" dirty="0"/>
              <a:t> everything but there are two small things left to do. We’ve moved almost all the code to a new isolated component with a module that manages all dependencies, its own sass file, html file and component file. But we still want to show our fancy component in our page, for that, we’ll have change the </a:t>
            </a:r>
            <a:r>
              <a:rPr lang="en-GB" baseline="0" noProof="0" dirty="0" err="1"/>
              <a:t>AppComponent</a:t>
            </a:r>
            <a:r>
              <a:rPr lang="en-GB" baseline="0" noProof="0" dirty="0"/>
              <a:t> class to use the new selector we’ve created.</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84</a:t>
            </a:fld>
            <a:endParaRPr lang="es-ES_tradnl"/>
          </a:p>
        </p:txBody>
      </p:sp>
    </p:spTree>
    <p:extLst>
      <p:ext uri="{BB962C8B-B14F-4D97-AF65-F5344CB8AC3E}">
        <p14:creationId xmlns:p14="http://schemas.microsoft.com/office/powerpoint/2010/main" val="5328373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And this should be the result. Check it out!</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85</a:t>
            </a:fld>
            <a:endParaRPr lang="es-ES_tradnl"/>
          </a:p>
        </p:txBody>
      </p:sp>
    </p:spTree>
    <p:extLst>
      <p:ext uri="{BB962C8B-B14F-4D97-AF65-F5344CB8AC3E}">
        <p14:creationId xmlns:p14="http://schemas.microsoft.com/office/powerpoint/2010/main" val="19241496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lifecycle hook is a function that is called by angular when something happens.</a:t>
            </a:r>
            <a:r>
              <a:rPr lang="en-GB" baseline="0" noProof="0" dirty="0"/>
              <a:t> The </a:t>
            </a:r>
            <a:r>
              <a:rPr lang="en-GB" baseline="0" noProof="0" dirty="0" err="1"/>
              <a:t>OnInit</a:t>
            </a:r>
            <a:r>
              <a:rPr lang="en-GB" baseline="0" noProof="0" dirty="0"/>
              <a:t> lifecycle hook is when the component is initialized. At the moment, in our </a:t>
            </a:r>
            <a:r>
              <a:rPr lang="en-GB" baseline="0" noProof="0" dirty="0" err="1"/>
              <a:t>PassegnerDashboardComponent</a:t>
            </a:r>
            <a:r>
              <a:rPr lang="en-GB" baseline="0" noProof="0" dirty="0"/>
              <a:t> we’re initializing some static data, when we’re actually come to implementing dynamic data, we’ll need this behaviour done inside the </a:t>
            </a:r>
            <a:r>
              <a:rPr lang="en-GB" baseline="0" noProof="0" dirty="0" err="1"/>
              <a:t>OnInit</a:t>
            </a:r>
            <a:r>
              <a:rPr lang="en-GB" baseline="0" noProof="0" dirty="0"/>
              <a:t> lifecycle hook. This is an important step so you fetch your data when your component is ready and not before. </a:t>
            </a:r>
          </a:p>
          <a:p>
            <a:endParaRPr lang="en-GB" baseline="0" noProof="0" dirty="0"/>
          </a:p>
          <a:p>
            <a:r>
              <a:rPr lang="en-GB" baseline="0" noProof="0" dirty="0"/>
              <a:t>So what we’re going to do now is implement the </a:t>
            </a:r>
            <a:r>
              <a:rPr lang="en-GB" baseline="0" noProof="0" dirty="0" err="1"/>
              <a:t>OnInit</a:t>
            </a:r>
            <a:r>
              <a:rPr lang="en-GB" baseline="0" noProof="0" dirty="0"/>
              <a:t> lifecycle in our class. First we import the </a:t>
            </a:r>
            <a:r>
              <a:rPr lang="en-GB" baseline="0" noProof="0" dirty="0" err="1"/>
              <a:t>OnInit</a:t>
            </a:r>
            <a:r>
              <a:rPr lang="en-GB" baseline="0" noProof="0" dirty="0"/>
              <a:t> interface and then we make our class implements that interface. Once we’ve done this we’ll see an error in our class forcing us to implement the property </a:t>
            </a:r>
            <a:r>
              <a:rPr lang="en-GB" baseline="0" noProof="0" dirty="0" err="1"/>
              <a:t>ngOnInit</a:t>
            </a:r>
            <a:r>
              <a:rPr lang="en-GB" baseline="0" noProof="0" dirty="0"/>
              <a:t>, so let’s do it so. The fact that this property is prefixed with “ng” means that Angular is controlling this function.</a:t>
            </a:r>
          </a:p>
          <a:p>
            <a:endParaRPr lang="en-GB" baseline="0" noProof="0" dirty="0"/>
          </a:p>
          <a:p>
            <a:r>
              <a:rPr lang="en-GB" baseline="0" noProof="0" dirty="0"/>
              <a:t>We’ll move the initialization of our passengers property to the </a:t>
            </a:r>
            <a:r>
              <a:rPr lang="en-GB" baseline="0" noProof="0" dirty="0" err="1"/>
              <a:t>ngOnInit</a:t>
            </a:r>
            <a:r>
              <a:rPr lang="en-GB" baseline="0" noProof="0" dirty="0"/>
              <a:t> function and check out the results, everything should be working as before.</a:t>
            </a:r>
          </a:p>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86</a:t>
            </a:fld>
            <a:endParaRPr lang="es-ES_tradnl"/>
          </a:p>
        </p:txBody>
      </p:sp>
    </p:spTree>
    <p:extLst>
      <p:ext uri="{BB962C8B-B14F-4D97-AF65-F5344CB8AC3E}">
        <p14:creationId xmlns:p14="http://schemas.microsoft.com/office/powerpoint/2010/main" val="156766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err="1">
                <a:solidFill>
                  <a:schemeClr val="tx1"/>
                </a:solidFill>
                <a:effectLst/>
                <a:latin typeface="+mn-lt"/>
                <a:ea typeface="+mn-ea"/>
                <a:cs typeface="+mn-cs"/>
              </a:rPr>
              <a:t>ngOnChanges</a:t>
            </a:r>
            <a:r>
              <a:rPr lang="en-GB" sz="1200" b="0" i="0" kern="1200" dirty="0">
                <a:solidFill>
                  <a:schemeClr val="tx1"/>
                </a:solidFill>
                <a:effectLst/>
                <a:latin typeface="+mn-lt"/>
                <a:ea typeface="+mn-ea"/>
                <a:cs typeface="+mn-cs"/>
              </a:rPr>
              <a:t> is executed at</a:t>
            </a:r>
            <a:r>
              <a:rPr lang="en-GB" sz="1200" b="0" i="0" kern="1200" baseline="0" dirty="0">
                <a:solidFill>
                  <a:schemeClr val="tx1"/>
                </a:solidFill>
                <a:effectLst/>
                <a:latin typeface="+mn-lt"/>
                <a:ea typeface="+mn-ea"/>
                <a:cs typeface="+mn-cs"/>
              </a:rPr>
              <a:t> the first time after the constructor or when resets data-bound input properties.</a:t>
            </a:r>
            <a:endParaRPr lang="en-GB" sz="1200" b="0" i="0" kern="1200" baseline="0" noProof="0" dirty="0">
              <a:solidFill>
                <a:schemeClr val="tx1"/>
              </a:solidFill>
              <a:effectLst/>
              <a:latin typeface="+mn-lt"/>
              <a:ea typeface="+mn-ea"/>
              <a:cs typeface="+mn-cs"/>
            </a:endParaRPr>
          </a:p>
          <a:p>
            <a:r>
              <a:rPr lang="en-GB" sz="1200" b="1" i="0" kern="1200" baseline="0" noProof="0" dirty="0" err="1">
                <a:solidFill>
                  <a:schemeClr val="tx1"/>
                </a:solidFill>
                <a:effectLst/>
                <a:latin typeface="+mn-lt"/>
                <a:ea typeface="+mn-ea"/>
                <a:cs typeface="+mn-cs"/>
              </a:rPr>
              <a:t>ngOnInit</a:t>
            </a:r>
            <a:r>
              <a:rPr lang="en-GB" sz="1200" b="0" i="0" kern="1200" baseline="0" noProof="0" dirty="0">
                <a:solidFill>
                  <a:schemeClr val="tx1"/>
                </a:solidFill>
                <a:effectLst/>
                <a:latin typeface="+mn-lt"/>
                <a:ea typeface="+mn-ea"/>
                <a:cs typeface="+mn-cs"/>
              </a:rPr>
              <a:t> is execute only one time when the component is creating.</a:t>
            </a:r>
          </a:p>
          <a:p>
            <a:r>
              <a:rPr lang="en-GB" sz="1200" b="1" i="0" kern="1200" baseline="0" noProof="0" dirty="0" err="1">
                <a:solidFill>
                  <a:schemeClr val="tx1"/>
                </a:solidFill>
                <a:effectLst/>
                <a:latin typeface="+mn-lt"/>
                <a:ea typeface="+mn-ea"/>
                <a:cs typeface="+mn-cs"/>
              </a:rPr>
              <a:t>ngDoCheck</a:t>
            </a:r>
            <a:r>
              <a:rPr lang="en-GB" sz="1200" b="0" i="0" kern="1200" baseline="0" noProof="0" dirty="0">
                <a:solidFill>
                  <a:schemeClr val="tx1"/>
                </a:solidFill>
                <a:effectLst/>
                <a:latin typeface="+mn-lt"/>
                <a:ea typeface="+mn-ea"/>
                <a:cs typeface="+mn-cs"/>
              </a:rPr>
              <a:t> is executed always then </a:t>
            </a:r>
            <a:r>
              <a:rPr lang="en-GB" sz="1200" b="0" i="0" kern="1200" baseline="0" noProof="0" dirty="0" err="1">
                <a:solidFill>
                  <a:schemeClr val="tx1"/>
                </a:solidFill>
                <a:effectLst/>
                <a:latin typeface="+mn-lt"/>
                <a:ea typeface="+mn-ea"/>
                <a:cs typeface="+mn-cs"/>
              </a:rPr>
              <a:t>ngOnchanges</a:t>
            </a:r>
            <a:r>
              <a:rPr lang="en-GB" sz="1200" b="0" i="0" kern="1200" baseline="0" noProof="0" dirty="0">
                <a:solidFill>
                  <a:schemeClr val="tx1"/>
                </a:solidFill>
                <a:effectLst/>
                <a:latin typeface="+mn-lt"/>
                <a:ea typeface="+mn-ea"/>
                <a:cs typeface="+mn-cs"/>
              </a:rPr>
              <a:t> or </a:t>
            </a:r>
            <a:r>
              <a:rPr lang="en-GB" sz="1200" b="0" i="0" kern="1200" baseline="0" noProof="0" dirty="0" err="1">
                <a:solidFill>
                  <a:schemeClr val="tx1"/>
                </a:solidFill>
                <a:effectLst/>
                <a:latin typeface="+mn-lt"/>
                <a:ea typeface="+mn-ea"/>
                <a:cs typeface="+mn-cs"/>
              </a:rPr>
              <a:t>ngOnInit</a:t>
            </a:r>
            <a:r>
              <a:rPr lang="en-GB" sz="1200" b="0" i="0" kern="1200" baseline="0" noProof="0" dirty="0">
                <a:solidFill>
                  <a:schemeClr val="tx1"/>
                </a:solidFill>
                <a:effectLst/>
                <a:latin typeface="+mn-lt"/>
                <a:ea typeface="+mn-ea"/>
                <a:cs typeface="+mn-cs"/>
              </a:rPr>
              <a:t>.</a:t>
            </a:r>
          </a:p>
          <a:p>
            <a:r>
              <a:rPr lang="en-GB" sz="1200" b="1" i="0" kern="1200" baseline="0" noProof="0" dirty="0" err="1">
                <a:solidFill>
                  <a:schemeClr val="tx1"/>
                </a:solidFill>
                <a:effectLst/>
                <a:latin typeface="+mn-lt"/>
                <a:ea typeface="+mn-ea"/>
                <a:cs typeface="+mn-cs"/>
              </a:rPr>
              <a:t>ngAfterContentInit</a:t>
            </a:r>
            <a:r>
              <a:rPr lang="en-GB" sz="1200" b="0" i="0" kern="1200" baseline="0" noProof="0" dirty="0">
                <a:solidFill>
                  <a:schemeClr val="tx1"/>
                </a:solidFill>
                <a:effectLst/>
                <a:latin typeface="+mn-lt"/>
                <a:ea typeface="+mn-ea"/>
                <a:cs typeface="+mn-cs"/>
              </a:rPr>
              <a:t> is executed after </a:t>
            </a:r>
            <a:r>
              <a:rPr lang="en-GB" sz="1200" b="0" i="0" kern="1200" baseline="0" noProof="0" dirty="0" err="1">
                <a:solidFill>
                  <a:schemeClr val="tx1"/>
                </a:solidFill>
                <a:effectLst/>
                <a:latin typeface="+mn-lt"/>
                <a:ea typeface="+mn-ea"/>
                <a:cs typeface="+mn-cs"/>
              </a:rPr>
              <a:t>childs</a:t>
            </a:r>
            <a:r>
              <a:rPr lang="en-GB" sz="1200" b="0" i="0" kern="1200" baseline="0" noProof="0" dirty="0">
                <a:solidFill>
                  <a:schemeClr val="tx1"/>
                </a:solidFill>
                <a:effectLst/>
                <a:latin typeface="+mn-lt"/>
                <a:ea typeface="+mn-ea"/>
                <a:cs typeface="+mn-cs"/>
              </a:rPr>
              <a:t> components are executed (in 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noProof="0" dirty="0" err="1">
                <a:solidFill>
                  <a:schemeClr val="tx1"/>
                </a:solidFill>
                <a:effectLst/>
                <a:latin typeface="+mn-lt"/>
                <a:ea typeface="+mn-ea"/>
                <a:cs typeface="+mn-cs"/>
              </a:rPr>
              <a:t>ngAfterContentChecked</a:t>
            </a:r>
            <a:r>
              <a:rPr lang="en-GB" sz="1200" b="0" i="0" kern="1200" baseline="0" noProof="0" dirty="0">
                <a:solidFill>
                  <a:schemeClr val="tx1"/>
                </a:solidFill>
                <a:effectLst/>
                <a:latin typeface="+mn-lt"/>
                <a:ea typeface="+mn-ea"/>
                <a:cs typeface="+mn-cs"/>
              </a:rPr>
              <a:t> is executed after </a:t>
            </a:r>
            <a:r>
              <a:rPr lang="en-GB" sz="1200" b="0" i="0" kern="1200" baseline="0" noProof="0" dirty="0" err="1">
                <a:solidFill>
                  <a:schemeClr val="tx1"/>
                </a:solidFill>
                <a:effectLst/>
                <a:latin typeface="+mn-lt"/>
                <a:ea typeface="+mn-ea"/>
                <a:cs typeface="+mn-cs"/>
              </a:rPr>
              <a:t>childs</a:t>
            </a:r>
            <a:r>
              <a:rPr lang="en-GB" sz="1200" b="0" i="0" kern="1200" baseline="0" noProof="0" dirty="0">
                <a:solidFill>
                  <a:schemeClr val="tx1"/>
                </a:solidFill>
                <a:effectLst/>
                <a:latin typeface="+mn-lt"/>
                <a:ea typeface="+mn-ea"/>
                <a:cs typeface="+mn-cs"/>
              </a:rPr>
              <a:t> components are projected (in 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noProof="0" dirty="0" err="1">
                <a:solidFill>
                  <a:schemeClr val="tx1"/>
                </a:solidFill>
                <a:effectLst/>
                <a:latin typeface="+mn-lt"/>
                <a:ea typeface="+mn-ea"/>
                <a:cs typeface="+mn-cs"/>
              </a:rPr>
              <a:t>ngAfterViewInit</a:t>
            </a:r>
            <a:r>
              <a:rPr lang="en-GB" sz="1200" b="0" i="0" kern="1200" baseline="0" noProof="0" dirty="0">
                <a:solidFill>
                  <a:schemeClr val="tx1"/>
                </a:solidFill>
                <a:effectLst/>
                <a:latin typeface="+mn-lt"/>
                <a:ea typeface="+mn-ea"/>
                <a:cs typeface="+mn-cs"/>
              </a:rPr>
              <a:t> is executed after </a:t>
            </a:r>
            <a:r>
              <a:rPr lang="en-GB" sz="1200" b="0" i="0" kern="1200" baseline="0" noProof="0" dirty="0" err="1">
                <a:solidFill>
                  <a:schemeClr val="tx1"/>
                </a:solidFill>
                <a:effectLst/>
                <a:latin typeface="+mn-lt"/>
                <a:ea typeface="+mn-ea"/>
                <a:cs typeface="+mn-cs"/>
              </a:rPr>
              <a:t>childs</a:t>
            </a:r>
            <a:r>
              <a:rPr lang="en-GB" sz="1200" b="0" i="0" kern="1200" baseline="0" noProof="0" dirty="0">
                <a:solidFill>
                  <a:schemeClr val="tx1"/>
                </a:solidFill>
                <a:effectLst/>
                <a:latin typeface="+mn-lt"/>
                <a:ea typeface="+mn-ea"/>
                <a:cs typeface="+mn-cs"/>
              </a:rPr>
              <a:t> components are executed (in HTML).</a:t>
            </a: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noProof="0" dirty="0" err="1">
                <a:solidFill>
                  <a:schemeClr val="tx1"/>
                </a:solidFill>
                <a:effectLst/>
                <a:latin typeface="+mn-lt"/>
                <a:ea typeface="+mn-ea"/>
                <a:cs typeface="+mn-cs"/>
              </a:rPr>
              <a:t>ngAfterViewChecked</a:t>
            </a:r>
            <a:r>
              <a:rPr lang="en-GB" sz="1200" b="0" i="0" kern="1200" baseline="0" noProof="0" dirty="0">
                <a:solidFill>
                  <a:schemeClr val="tx1"/>
                </a:solidFill>
                <a:effectLst/>
                <a:latin typeface="+mn-lt"/>
                <a:ea typeface="+mn-ea"/>
                <a:cs typeface="+mn-cs"/>
              </a:rPr>
              <a:t> is executed after </a:t>
            </a:r>
            <a:r>
              <a:rPr lang="en-GB" sz="1200" b="0" i="0" kern="1200" baseline="0" noProof="0" dirty="0" err="1">
                <a:solidFill>
                  <a:schemeClr val="tx1"/>
                </a:solidFill>
                <a:effectLst/>
                <a:latin typeface="+mn-lt"/>
                <a:ea typeface="+mn-ea"/>
                <a:cs typeface="+mn-cs"/>
              </a:rPr>
              <a:t>childs</a:t>
            </a:r>
            <a:r>
              <a:rPr lang="en-GB" sz="1200" b="0" i="0" kern="1200" baseline="0" noProof="0" dirty="0">
                <a:solidFill>
                  <a:schemeClr val="tx1"/>
                </a:solidFill>
                <a:effectLst/>
                <a:latin typeface="+mn-lt"/>
                <a:ea typeface="+mn-ea"/>
                <a:cs typeface="+mn-cs"/>
              </a:rPr>
              <a:t> components are projected (in HTML).</a:t>
            </a: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noProof="0" dirty="0" err="1"/>
              <a:t>ngOnDestroy</a:t>
            </a:r>
            <a:r>
              <a:rPr lang="en-GB" baseline="0" noProof="0" dirty="0"/>
              <a:t> is executed before when Angular destroy the directive/component.</a:t>
            </a:r>
            <a:endParaRPr lang="en-GB" noProof="0" dirty="0"/>
          </a:p>
          <a:p>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87</a:t>
            </a:fld>
            <a:endParaRPr lang="es-ES_tradnl"/>
          </a:p>
        </p:txBody>
      </p:sp>
    </p:spTree>
    <p:extLst>
      <p:ext uri="{BB962C8B-B14F-4D97-AF65-F5344CB8AC3E}">
        <p14:creationId xmlns:p14="http://schemas.microsoft.com/office/powerpoint/2010/main" val="3055434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One of the fundamental attributes</a:t>
            </a:r>
            <a:r>
              <a:rPr lang="en-GB" baseline="0" noProof="0" dirty="0"/>
              <a:t> of a container components is that contains things such as data and renders stateless child components. Our Components for now has a lot of data but it’s not rendering any child. Let’s then created a stateless child component and then we’ll learn how to pass in data.</a:t>
            </a:r>
          </a:p>
          <a:p>
            <a:endParaRPr lang="en-GB" baseline="0" noProof="0" dirty="0"/>
          </a:p>
          <a:p>
            <a:r>
              <a:rPr lang="en-GB" baseline="0" noProof="0" dirty="0"/>
              <a:t>Let’s create three new components:</a:t>
            </a:r>
          </a:p>
          <a:p>
            <a:r>
              <a:rPr lang="en-GB" baseline="0" noProof="0" dirty="0"/>
              <a:t>passenger-count</a:t>
            </a:r>
          </a:p>
          <a:p>
            <a:r>
              <a:rPr lang="en-GB" baseline="0" noProof="0" dirty="0"/>
              <a:t>passenger-actions</a:t>
            </a:r>
          </a:p>
          <a:p>
            <a:r>
              <a:rPr lang="en-GB" baseline="0" noProof="0" dirty="0"/>
              <a:t>passenger-detail</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88</a:t>
            </a:fld>
            <a:endParaRPr lang="es-ES_tradnl"/>
          </a:p>
        </p:txBody>
      </p:sp>
    </p:spTree>
    <p:extLst>
      <p:ext uri="{BB962C8B-B14F-4D97-AF65-F5344CB8AC3E}">
        <p14:creationId xmlns:p14="http://schemas.microsoft.com/office/powerpoint/2010/main" val="1923905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a:t>
            </a:r>
            <a:r>
              <a:rPr lang="en-GB" baseline="0" noProof="0" dirty="0"/>
              <a:t> we need to create another folder called “components” where we will place all this stateless or presentational components. In this way we can have a clear separation between container and presentational components. Inside each component we will create a new class.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89</a:t>
            </a:fld>
            <a:endParaRPr lang="es-ES_tradnl"/>
          </a:p>
        </p:txBody>
      </p:sp>
    </p:spTree>
    <p:extLst>
      <p:ext uri="{BB962C8B-B14F-4D97-AF65-F5344CB8AC3E}">
        <p14:creationId xmlns:p14="http://schemas.microsoft.com/office/powerpoint/2010/main" val="5782948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This</a:t>
            </a:r>
            <a:r>
              <a:rPr lang="en-GB" baseline="0" noProof="0" dirty="0"/>
              <a:t> is how will look like our </a:t>
            </a:r>
            <a:r>
              <a:rPr lang="en-GB" baseline="0" noProof="0" dirty="0" err="1"/>
              <a:t>PassengerActionsComponent</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90</a:t>
            </a:fld>
            <a:endParaRPr lang="es-ES_tradnl"/>
          </a:p>
        </p:txBody>
      </p:sp>
    </p:spTree>
    <p:extLst>
      <p:ext uri="{BB962C8B-B14F-4D97-AF65-F5344CB8AC3E}">
        <p14:creationId xmlns:p14="http://schemas.microsoft.com/office/powerpoint/2010/main" val="18399415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This</a:t>
            </a:r>
            <a:r>
              <a:rPr lang="en-GB" baseline="0" noProof="0" dirty="0"/>
              <a:t> is how will look like our </a:t>
            </a:r>
            <a:r>
              <a:rPr lang="en-GB" baseline="0" noProof="0" dirty="0" err="1"/>
              <a:t>PassengerCountComponent</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91</a:t>
            </a:fld>
            <a:endParaRPr lang="es-ES_tradnl"/>
          </a:p>
        </p:txBody>
      </p:sp>
    </p:spTree>
    <p:extLst>
      <p:ext uri="{BB962C8B-B14F-4D97-AF65-F5344CB8AC3E}">
        <p14:creationId xmlns:p14="http://schemas.microsoft.com/office/powerpoint/2010/main" val="1979697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This</a:t>
            </a:r>
            <a:r>
              <a:rPr lang="es-ES_tradnl" baseline="0" dirty="0"/>
              <a:t> </a:t>
            </a:r>
            <a:r>
              <a:rPr lang="es-ES_tradnl" baseline="0" dirty="0" err="1"/>
              <a:t>is</a:t>
            </a:r>
            <a:r>
              <a:rPr lang="es-ES_tradnl" baseline="0" dirty="0"/>
              <a:t> </a:t>
            </a:r>
            <a:r>
              <a:rPr lang="es-ES_tradnl" baseline="0" dirty="0" err="1"/>
              <a:t>how</a:t>
            </a:r>
            <a:r>
              <a:rPr lang="es-ES_tradnl" baseline="0" dirty="0"/>
              <a:t> </a:t>
            </a:r>
            <a:r>
              <a:rPr lang="es-ES_tradnl" baseline="0" dirty="0" err="1"/>
              <a:t>will</a:t>
            </a:r>
            <a:r>
              <a:rPr lang="es-ES_tradnl" baseline="0" dirty="0"/>
              <a:t> look </a:t>
            </a:r>
            <a:r>
              <a:rPr lang="es-ES_tradnl" baseline="0" dirty="0" err="1"/>
              <a:t>like</a:t>
            </a:r>
            <a:r>
              <a:rPr lang="es-ES_tradnl" baseline="0" dirty="0"/>
              <a:t> </a:t>
            </a:r>
            <a:r>
              <a:rPr lang="es-ES_tradnl" baseline="0" dirty="0" err="1"/>
              <a:t>our</a:t>
            </a:r>
            <a:r>
              <a:rPr lang="es-ES_tradnl" baseline="0" dirty="0"/>
              <a:t> </a:t>
            </a:r>
            <a:r>
              <a:rPr lang="es-ES_tradnl" baseline="0" dirty="0" err="1"/>
              <a:t>PassengerDetailComponent</a:t>
            </a:r>
            <a:endParaRPr lang="es-ES_tradnl"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92</a:t>
            </a:fld>
            <a:endParaRPr lang="es-ES_tradnl"/>
          </a:p>
        </p:txBody>
      </p:sp>
    </p:spTree>
    <p:extLst>
      <p:ext uri="{BB962C8B-B14F-4D97-AF65-F5344CB8AC3E}">
        <p14:creationId xmlns:p14="http://schemas.microsoft.com/office/powerpoint/2010/main" val="6713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directive is something we can bind to an existing DOM element</a:t>
            </a:r>
            <a:r>
              <a:rPr lang="en-GB" baseline="0" noProof="0" dirty="0"/>
              <a:t> or just use it in a template on its own, which will extend or transform a particular element on its children.</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11</a:t>
            </a:fld>
            <a:endParaRPr lang="es-ES_tradnl"/>
          </a:p>
        </p:txBody>
      </p:sp>
    </p:spTree>
    <p:extLst>
      <p:ext uri="{BB962C8B-B14F-4D97-AF65-F5344CB8AC3E}">
        <p14:creationId xmlns:p14="http://schemas.microsoft.com/office/powerpoint/2010/main" val="2113128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Now we have to import these new classes to our </a:t>
            </a:r>
            <a:r>
              <a:rPr lang="en-GB" noProof="0" dirty="0" err="1"/>
              <a:t>PassengerDashboardModule</a:t>
            </a:r>
            <a:r>
              <a:rPr lang="en-GB" baseline="0" noProof="0" dirty="0"/>
              <a:t> in order to allow the </a:t>
            </a:r>
            <a:r>
              <a:rPr lang="en-GB" baseline="0" noProof="0" dirty="0" err="1"/>
              <a:t>PassengerDashboardComponent</a:t>
            </a:r>
            <a:r>
              <a:rPr lang="en-GB" baseline="0" noProof="0" dirty="0"/>
              <a:t> to use them.</a:t>
            </a:r>
          </a:p>
          <a:p>
            <a:endParaRPr lang="en-GB" baseline="0" noProof="0" dirty="0"/>
          </a:p>
          <a:p>
            <a:r>
              <a:rPr lang="en-GB" baseline="0" noProof="0" dirty="0"/>
              <a:t>If we want, we can add some comments in order to differentiate between containers and presentational components.</a:t>
            </a:r>
          </a:p>
          <a:p>
            <a:endParaRPr lang="en-GB" baseline="0" noProof="0" dirty="0"/>
          </a:p>
          <a:p>
            <a:r>
              <a:rPr lang="en-GB" baseline="0" noProof="0" dirty="0"/>
              <a:t>Note that we do not have to export the rest of the components because outside this module, the only component that is being used is the </a:t>
            </a:r>
            <a:r>
              <a:rPr lang="en-GB" baseline="0" noProof="0" dirty="0" err="1"/>
              <a:t>PassengerDashboardComponent</a:t>
            </a:r>
            <a:r>
              <a:rPr lang="en-GB" baseline="0" noProof="0" dirty="0"/>
              <a:t>. The rest of components are referred internally.</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93</a:t>
            </a:fld>
            <a:endParaRPr lang="es-ES_tradnl"/>
          </a:p>
        </p:txBody>
      </p:sp>
    </p:spTree>
    <p:extLst>
      <p:ext uri="{BB962C8B-B14F-4D97-AF65-F5344CB8AC3E}">
        <p14:creationId xmlns:p14="http://schemas.microsoft.com/office/powerpoint/2010/main" val="4253802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If</a:t>
            </a:r>
            <a:r>
              <a:rPr lang="en-GB" baseline="0" noProof="0" dirty="0"/>
              <a:t> we’ve done everything correctly, our App should look like this</a:t>
            </a:r>
            <a:endParaRPr lang="en-GB"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94</a:t>
            </a:fld>
            <a:endParaRPr lang="es-ES_tradnl"/>
          </a:p>
        </p:txBody>
      </p:sp>
    </p:spTree>
    <p:extLst>
      <p:ext uri="{BB962C8B-B14F-4D97-AF65-F5344CB8AC3E}">
        <p14:creationId xmlns:p14="http://schemas.microsoft.com/office/powerpoint/2010/main" val="19980727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What we’re going</a:t>
            </a:r>
            <a:r>
              <a:rPr lang="en-GB" baseline="0" noProof="0" dirty="0"/>
              <a:t> to do now is bind some properties to our new components so we can start pass in data. We need to move the html code to our new templates.</a:t>
            </a:r>
          </a:p>
          <a:p>
            <a:endParaRPr lang="en-GB"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a:t>Let’s start with the </a:t>
            </a:r>
            <a:r>
              <a:rPr lang="en-GB" baseline="0" noProof="0" dirty="0" err="1"/>
              <a:t>PassengerActionsComponent</a:t>
            </a:r>
            <a:r>
              <a:rPr lang="en-GB" baseline="0" noProof="0" dirty="0"/>
              <a:t> first. We’ll copy the html code into the template property and also copy the function </a:t>
            </a:r>
            <a:r>
              <a:rPr lang="en-GB" sz="1200" b="0" kern="1200" noProof="0" dirty="0" err="1">
                <a:solidFill>
                  <a:schemeClr val="tx1"/>
                </a:solidFill>
                <a:effectLst/>
                <a:latin typeface="+mn-lt"/>
                <a:ea typeface="+mn-ea"/>
                <a:cs typeface="+mn-cs"/>
              </a:rPr>
              <a:t>filterPassengers</a:t>
            </a:r>
            <a:r>
              <a:rPr lang="en-GB" sz="1200" b="0" kern="1200" noProof="0" dirty="0">
                <a:solidFill>
                  <a:schemeClr val="tx1"/>
                </a:solidFill>
                <a:effectLst/>
                <a:latin typeface="+mn-lt"/>
                <a:ea typeface="+mn-ea"/>
                <a:cs typeface="+mn-cs"/>
              </a:rPr>
              <a:t>()</a:t>
            </a:r>
            <a:r>
              <a:rPr lang="en-GB" sz="1200" b="0" kern="1200" baseline="0" noProof="0" dirty="0">
                <a:solidFill>
                  <a:schemeClr val="tx1"/>
                </a:solidFill>
                <a:effectLst/>
                <a:latin typeface="+mn-lt"/>
                <a:ea typeface="+mn-ea"/>
                <a:cs typeface="+mn-cs"/>
              </a:rPr>
              <a:t> and the “</a:t>
            </a:r>
            <a:r>
              <a:rPr lang="en-GB" sz="1200" b="0" kern="1200" noProof="0" dirty="0">
                <a:solidFill>
                  <a:schemeClr val="tx1"/>
                </a:solidFill>
                <a:effectLst/>
                <a:latin typeface="+mn-lt"/>
                <a:ea typeface="+mn-ea"/>
                <a:cs typeface="+mn-cs"/>
              </a:rPr>
              <a:t>display</a:t>
            </a:r>
            <a:r>
              <a:rPr lang="en-GB" sz="1200" b="0" kern="1200" baseline="0" noProof="0" dirty="0">
                <a:solidFill>
                  <a:schemeClr val="tx1"/>
                </a:solidFill>
                <a:effectLst/>
                <a:latin typeface="+mn-lt"/>
                <a:ea typeface="+mn-ea"/>
                <a:cs typeface="+mn-cs"/>
              </a:rPr>
              <a:t>”.</a:t>
            </a:r>
            <a:endParaRPr lang="en-GB" baseline="0" noProof="0" dirty="0"/>
          </a:p>
          <a:p>
            <a:endParaRPr lang="en-GB" baseline="0" noProof="0" dirty="0"/>
          </a:p>
          <a:p>
            <a:r>
              <a:rPr lang="en-GB" baseline="0" noProof="0" dirty="0"/>
              <a:t>This is how will look like. However, we’ve lost the functionality of our filters. That’s OK for now, and we’ll fixed in a moment.</a:t>
            </a:r>
          </a:p>
          <a:p>
            <a:endParaRPr lang="en-GB" baseline="0" noProof="0" dirty="0"/>
          </a:p>
          <a:p>
            <a:r>
              <a:rPr lang="en-GB" baseline="0" noProof="0" dirty="0"/>
              <a:t>This was easy as this is not expecting any data, but let’s try the </a:t>
            </a:r>
            <a:r>
              <a:rPr lang="en-GB" baseline="0" noProof="0" dirty="0" err="1"/>
              <a:t>PassengerCountComponent</a:t>
            </a:r>
            <a:endParaRPr lang="en-GB" baseline="0" noProof="0" dirty="0"/>
          </a:p>
        </p:txBody>
      </p:sp>
      <p:sp>
        <p:nvSpPr>
          <p:cNvPr id="4" name="Slide Number Placeholder 3"/>
          <p:cNvSpPr>
            <a:spLocks noGrp="1"/>
          </p:cNvSpPr>
          <p:nvPr>
            <p:ph type="sldNum" sz="quarter" idx="10"/>
          </p:nvPr>
        </p:nvSpPr>
        <p:spPr/>
        <p:txBody>
          <a:bodyPr/>
          <a:lstStyle/>
          <a:p>
            <a:fld id="{117DF224-B8A0-CC4B-A492-EE2306461CF8}" type="slidenum">
              <a:rPr lang="es-ES_tradnl" smtClean="0"/>
              <a:t>95</a:t>
            </a:fld>
            <a:endParaRPr lang="es-ES_tradnl"/>
          </a:p>
        </p:txBody>
      </p:sp>
    </p:spTree>
    <p:extLst>
      <p:ext uri="{BB962C8B-B14F-4D97-AF65-F5344CB8AC3E}">
        <p14:creationId xmlns:p14="http://schemas.microsoft.com/office/powerpoint/2010/main" val="682951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As we learnt previously, we’re going to use the property binding of angular to pass data into a child component. This is similar to what we did with the &lt;input&gt; element:</a:t>
            </a:r>
          </a:p>
          <a:p>
            <a:endParaRPr lang="en-GB" baseline="0" noProof="0" dirty="0"/>
          </a:p>
          <a:p>
            <a:r>
              <a:rPr lang="en-GB" baseline="0" noProof="0" dirty="0"/>
              <a:t>&lt;input [value]=“name”&gt;</a:t>
            </a:r>
          </a:p>
          <a:p>
            <a:endParaRPr lang="en-GB" baseline="0" noProof="0" dirty="0"/>
          </a:p>
          <a:p>
            <a:r>
              <a:rPr lang="en-GB" baseline="0" noProof="0" dirty="0"/>
              <a:t>With this, we’re binding the property “passengers” generated on the class </a:t>
            </a:r>
            <a:r>
              <a:rPr lang="en-GB" baseline="0" noProof="0" dirty="0" err="1"/>
              <a:t>PassengerDashboardComponent</a:t>
            </a:r>
            <a:r>
              <a:rPr lang="en-GB" baseline="0" noProof="0" dirty="0"/>
              <a:t> to the child component </a:t>
            </a:r>
            <a:r>
              <a:rPr lang="en-GB" baseline="0" noProof="0" dirty="0" err="1"/>
              <a:t>PassengerCountComponent</a:t>
            </a:r>
            <a:r>
              <a:rPr lang="en-GB" baseline="0" noProof="0" dirty="0"/>
              <a:t>.</a:t>
            </a:r>
          </a:p>
          <a:p>
            <a:endParaRPr lang="en-GB" baseline="0" noProof="0" dirty="0"/>
          </a:p>
          <a:p>
            <a:r>
              <a:rPr lang="en-GB" baseline="0" noProof="0" dirty="0"/>
              <a:t>Now we need to learn the </a:t>
            </a:r>
            <a:r>
              <a:rPr lang="en-GB" baseline="0" noProof="0" dirty="0" err="1"/>
              <a:t>PassengerCountComponent</a:t>
            </a:r>
            <a:r>
              <a:rPr lang="en-GB" baseline="0" noProof="0" dirty="0"/>
              <a:t> to handle this parameter. Let’s see how.</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96</a:t>
            </a:fld>
            <a:endParaRPr lang="es-ES_tradnl"/>
          </a:p>
        </p:txBody>
      </p:sp>
    </p:spTree>
    <p:extLst>
      <p:ext uri="{BB962C8B-B14F-4D97-AF65-F5344CB8AC3E}">
        <p14:creationId xmlns:p14="http://schemas.microsoft.com/office/powerpoint/2010/main" val="14324008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First of all, we need to declare a new property called items and we tell them that it’s going to be the type Passenger[]. We’ll see an error telling that the component does not know that type, so we’ll have to import the interface again as we see in line 3.</a:t>
            </a:r>
          </a:p>
          <a:p>
            <a:endParaRPr lang="en-GB" baseline="0" noProof="0" dirty="0"/>
          </a:p>
          <a:p>
            <a:r>
              <a:rPr lang="en-GB" baseline="0" noProof="0" dirty="0"/>
              <a:t>Then, we need to tell Angular that this new property is going to be an input or a parameter that is going to receive our component. For that we import the class Input from @angular/core, this will bring the decorator @Input() to our </a:t>
            </a:r>
            <a:r>
              <a:rPr lang="en-GB" baseline="0" noProof="0" dirty="0" err="1"/>
              <a:t>PassengerCountComponent</a:t>
            </a:r>
            <a:r>
              <a:rPr lang="en-GB" baseline="0" noProof="0" dirty="0"/>
              <a:t>. By adding the decorator before the property ”items” we are already telling angular this is an input and the property binding we implement before will work now. This work like the @Component() decorator.</a:t>
            </a:r>
          </a:p>
          <a:p>
            <a:endParaRPr lang="en-GB" baseline="0" noProof="0" dirty="0"/>
          </a:p>
          <a:p>
            <a:r>
              <a:rPr lang="en-GB" baseline="0" noProof="0" dirty="0"/>
              <a:t>Finally, to show the items has correctly arrived to our component let’s change the template as you can see in this slide and add the expression </a:t>
            </a:r>
            <a:r>
              <a:rPr lang="en-GB" baseline="0" noProof="0" dirty="0" err="1"/>
              <a:t>items.length</a:t>
            </a:r>
            <a:r>
              <a:rPr lang="en-GB" baseline="0" noProof="0" dirty="0"/>
              <a:t> to show the number of passengers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97</a:t>
            </a:fld>
            <a:endParaRPr lang="es-ES_tradnl"/>
          </a:p>
        </p:txBody>
      </p:sp>
    </p:spTree>
    <p:extLst>
      <p:ext uri="{BB962C8B-B14F-4D97-AF65-F5344CB8AC3E}">
        <p14:creationId xmlns:p14="http://schemas.microsoft.com/office/powerpoint/2010/main" val="80114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Now that we have learnt how to pass data to our child component, let’s go a bit further with this and implement some methods in our component. What we really want to see in our App is not the total number of passenger but also how many of them have checked in already. Let’s create a new method that gives back that number and display it in our template.</a:t>
            </a:r>
          </a:p>
          <a:p>
            <a:endParaRPr lang="en-GB" baseline="0" noProof="0" dirty="0"/>
          </a:p>
          <a:p>
            <a:r>
              <a:rPr lang="en-GB" baseline="0" noProof="0" dirty="0"/>
              <a:t>First we’ll check if </a:t>
            </a:r>
            <a:r>
              <a:rPr lang="en-GB" baseline="0" noProof="0" dirty="0" err="1"/>
              <a:t>this.items</a:t>
            </a:r>
            <a:r>
              <a:rPr lang="en-GB" baseline="0" noProof="0" dirty="0"/>
              <a:t> exists, if not, we’ll just hit return so the method does not fail. If </a:t>
            </a:r>
            <a:r>
              <a:rPr lang="en-GB" baseline="0" noProof="0" dirty="0" err="1"/>
              <a:t>this.items</a:t>
            </a:r>
            <a:r>
              <a:rPr lang="en-GB" baseline="0" noProof="0" dirty="0"/>
              <a:t> does exist, we’ll just filter the array and return just the passengers who have the property </a:t>
            </a:r>
            <a:r>
              <a:rPr lang="en-GB" baseline="0" noProof="0" dirty="0" err="1"/>
              <a:t>checkedIn</a:t>
            </a:r>
            <a:r>
              <a:rPr lang="en-GB" baseline="0" noProof="0" dirty="0"/>
              <a:t> equal true. Finally we’ll return the length of this filtered array.</a:t>
            </a:r>
          </a:p>
          <a:p>
            <a:endParaRPr lang="en-GB" baseline="0" noProof="0" dirty="0"/>
          </a:p>
          <a:p>
            <a:r>
              <a:rPr lang="en-GB" baseline="0" noProof="0" dirty="0"/>
              <a:t>See the result now in the browser.</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98</a:t>
            </a:fld>
            <a:endParaRPr lang="es-ES_tradnl"/>
          </a:p>
        </p:txBody>
      </p:sp>
    </p:spTree>
    <p:extLst>
      <p:ext uri="{BB962C8B-B14F-4D97-AF65-F5344CB8AC3E}">
        <p14:creationId xmlns:p14="http://schemas.microsoft.com/office/powerpoint/2010/main" val="18309848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As a last comment, let’s try to make our </a:t>
            </a:r>
            <a:r>
              <a:rPr lang="en-GB" baseline="0" noProof="0" dirty="0" err="1"/>
              <a:t>checkedInCount</a:t>
            </a:r>
            <a:r>
              <a:rPr lang="en-GB" baseline="0" noProof="0" dirty="0"/>
              <a:t> function cleaner and shorter by making the filter a shorthand arrow function. This is how will look like now.</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99</a:t>
            </a:fld>
            <a:endParaRPr lang="es-ES_tradnl"/>
          </a:p>
        </p:txBody>
      </p:sp>
    </p:spTree>
    <p:extLst>
      <p:ext uri="{BB962C8B-B14F-4D97-AF65-F5344CB8AC3E}">
        <p14:creationId xmlns:p14="http://schemas.microsoft.com/office/powerpoint/2010/main" val="6664922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Now we’re going to learn how to implement the </a:t>
            </a:r>
            <a:r>
              <a:rPr lang="en-GB" baseline="0" noProof="0" dirty="0" err="1"/>
              <a:t>ngFor</a:t>
            </a:r>
            <a:r>
              <a:rPr lang="en-GB" baseline="0" noProof="0" dirty="0"/>
              <a:t> directive inside a custom component instead of doing it in our &lt;li&gt; element. As we are declaring the variable “passenger” inside the element &lt;passenger-detail&gt; we technically can bind it to an input property of that component that we’ll called “detail”. Let’s see how it would look like the html in passenger-dashboard.component.html and then we’ll go to declare the input in the new class.</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100</a:t>
            </a:fld>
            <a:endParaRPr lang="es-ES_tradnl"/>
          </a:p>
        </p:txBody>
      </p:sp>
    </p:spTree>
    <p:extLst>
      <p:ext uri="{BB962C8B-B14F-4D97-AF65-F5344CB8AC3E}">
        <p14:creationId xmlns:p14="http://schemas.microsoft.com/office/powerpoint/2010/main" val="2958036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First let’s copy all the code inside the &lt;li&gt; element from the file passenger-dashboard.component.html and paste it into our template.</a:t>
            </a:r>
          </a:p>
          <a:p>
            <a:r>
              <a:rPr lang="en-GB" baseline="0" noProof="0" dirty="0"/>
              <a:t>Let’s make some changes, we can get rid of the {{ </a:t>
            </a:r>
            <a:r>
              <a:rPr lang="en-GB" baseline="0" noProof="0" dirty="0" err="1"/>
              <a:t>i</a:t>
            </a:r>
            <a:r>
              <a:rPr lang="en-GB" baseline="0" noProof="0" dirty="0"/>
              <a:t> }} interpolation.</a:t>
            </a:r>
          </a:p>
          <a:p>
            <a:r>
              <a:rPr lang="en-GB" baseline="0" noProof="0" dirty="0"/>
              <a:t>We need to change the property ”passenger” by “detail” as that’s the name we gave it in our component.</a:t>
            </a:r>
          </a:p>
          <a:p>
            <a:endParaRPr lang="en-GB" baseline="0" noProof="0" dirty="0"/>
          </a:p>
          <a:p>
            <a:r>
              <a:rPr lang="en-GB" baseline="0" noProof="0" dirty="0"/>
              <a:t>We need to declare again the properties display and </a:t>
            </a:r>
            <a:r>
              <a:rPr lang="en-GB" baseline="0" noProof="0" dirty="0" err="1"/>
              <a:t>defaultFlag</a:t>
            </a:r>
            <a:r>
              <a:rPr lang="en-GB" baseline="0" noProof="0" dirty="0"/>
              <a:t> so let’s just copy them from the </a:t>
            </a:r>
            <a:r>
              <a:rPr lang="en-GB" baseline="0" noProof="0" dirty="0" err="1"/>
              <a:t>PassengerDashboardComponent</a:t>
            </a:r>
            <a:r>
              <a:rPr lang="en-GB" baseline="0" noProof="0" dirty="0"/>
              <a:t>.</a:t>
            </a:r>
          </a:p>
          <a:p>
            <a:endParaRPr lang="en-GB" baseline="0" noProof="0" dirty="0"/>
          </a:p>
          <a:p>
            <a:r>
              <a:rPr lang="en-GB" baseline="0" noProof="0" dirty="0"/>
              <a:t>Now that we’re here, let’s change some elements in our html so everything looks better.</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101</a:t>
            </a:fld>
            <a:endParaRPr lang="es-ES_tradnl"/>
          </a:p>
        </p:txBody>
      </p:sp>
    </p:spTree>
    <p:extLst>
      <p:ext uri="{BB962C8B-B14F-4D97-AF65-F5344CB8AC3E}">
        <p14:creationId xmlns:p14="http://schemas.microsoft.com/office/powerpoint/2010/main" val="7789207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Let’s now copy all the styles we had in our passenger-</a:t>
            </a:r>
            <a:r>
              <a:rPr lang="en-GB" baseline="0" noProof="0" dirty="0" err="1"/>
              <a:t>dashboard.component.scss</a:t>
            </a:r>
            <a:r>
              <a:rPr lang="en-GB" baseline="0" noProof="0" dirty="0"/>
              <a:t> file to our new passenger-</a:t>
            </a:r>
            <a:r>
              <a:rPr lang="en-GB" baseline="0" noProof="0" dirty="0" err="1"/>
              <a:t>detail.component.scss</a:t>
            </a:r>
            <a:r>
              <a:rPr lang="en-GB" baseline="0" noProof="0" dirty="0"/>
              <a:t> file</a:t>
            </a:r>
          </a:p>
        </p:txBody>
      </p:sp>
      <p:sp>
        <p:nvSpPr>
          <p:cNvPr id="4" name="Slide Number Placeholder 3"/>
          <p:cNvSpPr>
            <a:spLocks noGrp="1"/>
          </p:cNvSpPr>
          <p:nvPr>
            <p:ph type="sldNum" sz="quarter" idx="10"/>
          </p:nvPr>
        </p:nvSpPr>
        <p:spPr/>
        <p:txBody>
          <a:bodyPr/>
          <a:lstStyle/>
          <a:p>
            <a:fld id="{117DF224-B8A0-CC4B-A492-EE2306461CF8}" type="slidenum">
              <a:rPr lang="es-ES_tradnl" smtClean="0"/>
              <a:t>102</a:t>
            </a:fld>
            <a:endParaRPr lang="es-ES_tradnl"/>
          </a:p>
        </p:txBody>
      </p:sp>
    </p:spTree>
    <p:extLst>
      <p:ext uri="{BB962C8B-B14F-4D97-AF65-F5344CB8AC3E}">
        <p14:creationId xmlns:p14="http://schemas.microsoft.com/office/powerpoint/2010/main" val="147087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18" y="293301"/>
            <a:ext cx="11438623" cy="845389"/>
          </a:xfrm>
          <a:prstGeom prst="rect">
            <a:avLst/>
          </a:prstGeom>
        </p:spPr>
        <p:txBody>
          <a:bodyPr/>
          <a:lstStyle/>
          <a:p>
            <a:r>
              <a:rPr lang="en-US"/>
              <a:t>Click to edit Master title style</a:t>
            </a:r>
            <a:endParaRPr lang="es-ES_tradnl"/>
          </a:p>
        </p:txBody>
      </p:sp>
      <p:sp>
        <p:nvSpPr>
          <p:cNvPr id="3" name="Content Placeholder 2"/>
          <p:cNvSpPr>
            <a:spLocks noGrp="1"/>
          </p:cNvSpPr>
          <p:nvPr>
            <p:ph idx="1"/>
          </p:nvPr>
        </p:nvSpPr>
        <p:spPr>
          <a:xfrm>
            <a:off x="396819" y="1293962"/>
            <a:ext cx="11438623" cy="4883001"/>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5" name="Footer Placeholder 4"/>
          <p:cNvSpPr>
            <a:spLocks noGrp="1"/>
          </p:cNvSpPr>
          <p:nvPr>
            <p:ph type="ftr" sz="quarter" idx="11"/>
          </p:nvPr>
        </p:nvSpPr>
        <p:spPr>
          <a:xfrm>
            <a:off x="396819" y="6356350"/>
            <a:ext cx="7756581" cy="365125"/>
          </a:xfrm>
          <a:prstGeom prst="rect">
            <a:avLst/>
          </a:prstGeom>
        </p:spPr>
        <p:txBody>
          <a:bodyPr/>
          <a:lstStyle/>
          <a:p>
            <a:endParaRPr lang="es-ES_tradnl" dirty="0"/>
          </a:p>
        </p:txBody>
      </p:sp>
      <p:sp>
        <p:nvSpPr>
          <p:cNvPr id="6" name="Slide Number Placeholder 5"/>
          <p:cNvSpPr>
            <a:spLocks noGrp="1"/>
          </p:cNvSpPr>
          <p:nvPr>
            <p:ph type="sldNum" sz="quarter" idx="12"/>
          </p:nvPr>
        </p:nvSpPr>
        <p:spPr>
          <a:xfrm>
            <a:off x="8610600" y="6332236"/>
            <a:ext cx="3224842" cy="389240"/>
          </a:xfrm>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892860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96819" y="293301"/>
            <a:ext cx="10515600" cy="845389"/>
          </a:xfrm>
          <a:prstGeom prst="rect">
            <a:avLst/>
          </a:prstGeom>
        </p:spPr>
        <p:txBody>
          <a:bodyPr/>
          <a:lstStyle/>
          <a:p>
            <a:r>
              <a:rPr lang="en-US"/>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Slide Number Placeholder 5"/>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8911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Slide Number Placeholder 5"/>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900748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s-ES_trad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Slide Number Placeholder 5"/>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56271897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Slide Number Placeholder 5"/>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8371062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19" y="293301"/>
            <a:ext cx="10515600" cy="845389"/>
          </a:xfrm>
          <a:prstGeom prst="rect">
            <a:avLst/>
          </a:prstGeom>
        </p:spPr>
        <p:txBody>
          <a:bodyPr/>
          <a:lstStyle/>
          <a:p>
            <a:r>
              <a:rPr lang="en-US"/>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Slide Number Placeholder 6"/>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87256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9" name="Slide Number Placeholder 8"/>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899748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6819" y="293301"/>
            <a:ext cx="10515600" cy="845389"/>
          </a:xfrm>
          <a:prstGeom prst="rect">
            <a:avLst/>
          </a:prstGeom>
        </p:spPr>
        <p:txBody>
          <a:bodyPr/>
          <a:lstStyle/>
          <a:p>
            <a:r>
              <a:rPr lang="en-US"/>
              <a:t>Click to edit Master title style</a:t>
            </a:r>
            <a:endParaRPr lang="es-ES_tradnl"/>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5" name="Slide Number Placeholder 4"/>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633437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4" name="Slide Number Placeholder 3"/>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89482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Slide Number Placeholder 6"/>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2264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BBED984-9D49-C24B-BDC8-8708D4E68532}" type="datetimeFigureOut">
              <a:rPr lang="es-ES_tradnl" smtClean="0"/>
              <a:t>07/04/2022</a:t>
            </a:fld>
            <a:endParaRPr lang="es-ES_tradnl"/>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7" name="Slide Number Placeholder 6"/>
          <p:cNvSpPr>
            <a:spLocks noGrp="1"/>
          </p:cNvSpPr>
          <p:nvPr>
            <p:ph type="sldNum" sz="quarter" idx="12"/>
          </p:nvPr>
        </p:nvSpPr>
        <p:spPr/>
        <p:txBody>
          <a:bodyPr/>
          <a:lstStyle/>
          <a:p>
            <a:fld id="{8F983816-1F17-C344-A205-111012DBC2BB}" type="slidenum">
              <a:rPr lang="es-ES_tradnl" smtClean="0"/>
              <a:t>‹#›</a:t>
            </a:fld>
            <a:endParaRPr lang="es-ES_tradnl"/>
          </a:p>
        </p:txBody>
      </p:sp>
    </p:spTree>
    <p:extLst>
      <p:ext uri="{BB962C8B-B14F-4D97-AF65-F5344CB8AC3E}">
        <p14:creationId xmlns:p14="http://schemas.microsoft.com/office/powerpoint/2010/main" val="1169774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83816-1F17-C344-A205-111012DBC2BB}" type="slidenum">
              <a:rPr lang="es-ES_tradnl" smtClean="0"/>
              <a:t>‹#›</a:t>
            </a:fld>
            <a:endParaRPr lang="es-ES_tradnl"/>
          </a:p>
        </p:txBody>
      </p:sp>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Tree>
    <p:extLst>
      <p:ext uri="{BB962C8B-B14F-4D97-AF65-F5344CB8AC3E}">
        <p14:creationId xmlns:p14="http://schemas.microsoft.com/office/powerpoint/2010/main" val="755615727"/>
      </p:ext>
    </p:extLst>
  </p:cSld>
  <p:clrMap bg1="lt1" tx1="dk1" bg2="lt2" tx2="dk2" accent1="accent1" accent2="accent2" accent3="accent3" accent4="accent4" accent5="accent5" accent6="accent6" hlink="hlink" folHlink="folHlink"/>
  <p:sldLayoutIdLst>
    <p:sldLayoutId id="2147483752" r:id="rId1"/>
    <p:sldLayoutId id="2147483751"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jordi-serra-gonzalez/"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hyperlink" Target="https://github.com/jserra91/training-angular/blob/master/db.json"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12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39.JPG"/><Relationship Id="rId4" Type="http://schemas.openxmlformats.org/officeDocument/2006/relationships/image" Target="../media/image138.JPG"/></Relationships>
</file>

<file path=ppt/slides/_rels/slide136.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41.JPG"/></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43.JPG"/></Relationships>
</file>

<file path=ppt/slides/_rels/slide138.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4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5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6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7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7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angular.io/api/forms/Validators" TargetMode="External"/><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80.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18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9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9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9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19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code.visualstudio.com/" TargetMode="External"/><Relationship Id="rId7" Type="http://schemas.openxmlformats.org/officeDocument/2006/relationships/hyperlink" Target="http://nodejs.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google.com/chrome" TargetMode="External"/><Relationship Id="rId5" Type="http://schemas.openxmlformats.org/officeDocument/2006/relationships/hyperlink" Target="https://github.com/robertohuertasm/vscode-icons" TargetMode="External"/><Relationship Id="rId4" Type="http://schemas.openxmlformats.org/officeDocument/2006/relationships/hyperlink" Target="https://marketplace.visualstudio.com/items?itemName=natewallace.angular2-inline"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0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20.png"/></Relationships>
</file>

<file path=ppt/slides/_rels/slide20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0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6.png"/></Relationships>
</file>

<file path=ppt/slides/_rels/slide2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2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ngularconsole.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jserra91/training-angular/blob/master/style.css" TargetMode="External"/><Relationship Id="rId4" Type="http://schemas.openxmlformats.org/officeDocument/2006/relationships/hyperlink" Target="http://www.javierdelacueva.com/angular_basics/logo.sv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jserra91/training-angular/blob/master/logo.svg" TargetMode="External"/><Relationship Id="rId3" Type="http://schemas.openxmlformats.org/officeDocument/2006/relationships/image" Target="../media/image17.png"/><Relationship Id="rId7" Type="http://schemas.openxmlformats.org/officeDocument/2006/relationships/hyperlink" Target="http://www.javierdelacueva.com/angular_basics/logo.sv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jserra91/training-angular/blob/master/flags.zip"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730" y="2280074"/>
            <a:ext cx="6383546" cy="1323439"/>
          </a:xfrm>
          <a:prstGeom prst="rect">
            <a:avLst/>
          </a:prstGeom>
          <a:noFill/>
        </p:spPr>
        <p:txBody>
          <a:bodyPr wrap="square" rtlCol="0">
            <a:spAutoFit/>
          </a:bodyPr>
          <a:lstStyle/>
          <a:p>
            <a:r>
              <a:rPr lang="en-GB" sz="8000" b="1" dirty="0">
                <a:solidFill>
                  <a:schemeClr val="bg2">
                    <a:lumMod val="50000"/>
                  </a:schemeClr>
                </a:solidFill>
              </a:rPr>
              <a:t>Angular basics</a:t>
            </a:r>
          </a:p>
        </p:txBody>
      </p:sp>
      <p:grpSp>
        <p:nvGrpSpPr>
          <p:cNvPr id="5" name="Group 4">
            <a:extLst>
              <a:ext uri="{FF2B5EF4-FFF2-40B4-BE49-F238E27FC236}">
                <a16:creationId xmlns:a16="http://schemas.microsoft.com/office/drawing/2014/main" id="{A624D1AD-5B64-614C-828D-60A83AA81013}"/>
              </a:ext>
            </a:extLst>
          </p:cNvPr>
          <p:cNvGrpSpPr/>
          <p:nvPr/>
        </p:nvGrpSpPr>
        <p:grpSpPr>
          <a:xfrm>
            <a:off x="0" y="6318000"/>
            <a:ext cx="12192000" cy="540000"/>
            <a:chOff x="0" y="6318000"/>
            <a:chExt cx="12192000" cy="540000"/>
          </a:xfrm>
        </p:grpSpPr>
        <p:sp>
          <p:nvSpPr>
            <p:cNvPr id="6" name="TextBox 5">
              <a:extLst>
                <a:ext uri="{FF2B5EF4-FFF2-40B4-BE49-F238E27FC236}">
                  <a16:creationId xmlns:a16="http://schemas.microsoft.com/office/drawing/2014/main" id="{D1CD51C8-97BD-BE4B-8F9D-CB2C2D38E9DB}"/>
                </a:ext>
              </a:extLst>
            </p:cNvPr>
            <p:cNvSpPr txBox="1"/>
            <p:nvPr/>
          </p:nvSpPr>
          <p:spPr>
            <a:xfrm>
              <a:off x="459499" y="6318000"/>
              <a:ext cx="3284874" cy="492443"/>
            </a:xfrm>
            <a:prstGeom prst="rect">
              <a:avLst/>
            </a:prstGeom>
            <a:noFill/>
          </p:spPr>
          <p:txBody>
            <a:bodyPr wrap="none" rtlCol="0">
              <a:spAutoFit/>
            </a:bodyPr>
            <a:lstStyle/>
            <a:p>
              <a:r>
                <a:rPr lang="es-ES" sz="1400" dirty="0"/>
                <a:t>Jordi Serra Gonzalez</a:t>
              </a:r>
            </a:p>
            <a:p>
              <a:r>
                <a:rPr lang="es-ES" sz="1200" dirty="0">
                  <a:hlinkClick r:id="rId3"/>
                </a:rPr>
                <a:t>http://www.linkedin.com/in/jordi-serra-gonzalez/</a:t>
              </a:r>
              <a:endParaRPr lang="es-ES" sz="1200" dirty="0"/>
            </a:p>
          </p:txBody>
        </p:sp>
        <p:pic>
          <p:nvPicPr>
            <p:cNvPr id="7" name="Picture 6">
              <a:extLst>
                <a:ext uri="{FF2B5EF4-FFF2-40B4-BE49-F238E27FC236}">
                  <a16:creationId xmlns:a16="http://schemas.microsoft.com/office/drawing/2014/main" id="{A5B84310-A8FD-F240-AA87-570F3DCB83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963" y="6318000"/>
              <a:ext cx="450000" cy="450000"/>
            </a:xfrm>
            <a:prstGeom prst="rect">
              <a:avLst/>
            </a:prstGeom>
          </p:spPr>
        </p:pic>
        <p:sp>
          <p:nvSpPr>
            <p:cNvPr id="9" name="Rectangle 8">
              <a:extLst>
                <a:ext uri="{FF2B5EF4-FFF2-40B4-BE49-F238E27FC236}">
                  <a16:creationId xmlns:a16="http://schemas.microsoft.com/office/drawing/2014/main" id="{B1CE826E-5A2F-6645-8CD9-E9D72E71E460}"/>
                </a:ext>
              </a:extLst>
            </p:cNvPr>
            <p:cNvSpPr/>
            <p:nvPr/>
          </p:nvSpPr>
          <p:spPr>
            <a:xfrm>
              <a:off x="0" y="6804000"/>
              <a:ext cx="12192000" cy="54000"/>
            </a:xfrm>
            <a:prstGeom prst="rect">
              <a:avLst/>
            </a:prstGeom>
            <a:solidFill>
              <a:srgbClr val="9BAF0D"/>
            </a:solidFill>
            <a:ln>
              <a:solidFill>
                <a:srgbClr val="9BAF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0" name="Picture 2" descr="Editar foto">
            <a:extLst>
              <a:ext uri="{FF2B5EF4-FFF2-40B4-BE49-F238E27FC236}">
                <a16:creationId xmlns:a16="http://schemas.microsoft.com/office/drawing/2014/main" id="{FBC1AFFA-7CA3-4BC5-B6E2-F4C4010C8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63" y="5034066"/>
            <a:ext cx="1283934" cy="12839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2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7400925" y="4507193"/>
            <a:ext cx="1071563" cy="7145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022774" y="4363240"/>
            <a:ext cx="1123645" cy="106853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70849" y="4363241"/>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947012" y="4352570"/>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66147" y="2939436"/>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423821" y="2867996"/>
            <a:ext cx="1819676" cy="13387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4909521" y="230065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396818" y="942996"/>
            <a:ext cx="5403306" cy="646331"/>
          </a:xfrm>
          <a:prstGeom prst="rect">
            <a:avLst/>
          </a:prstGeom>
          <a:noFill/>
        </p:spPr>
        <p:txBody>
          <a:bodyPr wrap="square" rtlCol="0">
            <a:spAutoFit/>
          </a:bodyPr>
          <a:lstStyle/>
          <a:p>
            <a:r>
              <a:rPr lang="en-GB" sz="3600" dirty="0">
                <a:solidFill>
                  <a:schemeClr val="bg2">
                    <a:lumMod val="50000"/>
                  </a:schemeClr>
                </a:solidFill>
              </a:rPr>
              <a:t>Components Architecture</a:t>
            </a:r>
          </a:p>
        </p:txBody>
      </p:sp>
      <p:sp>
        <p:nvSpPr>
          <p:cNvPr id="14" name="Rounded Rectangle 13"/>
          <p:cNvSpPr/>
          <p:nvPr/>
        </p:nvSpPr>
        <p:spPr>
          <a:xfrm>
            <a:off x="2978520"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6" name="Rounded Rectangle 15"/>
          <p:cNvSpPr/>
          <p:nvPr/>
        </p:nvSpPr>
        <p:spPr>
          <a:xfrm>
            <a:off x="6817495"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7" name="Rounded Rectangle 16"/>
          <p:cNvSpPr/>
          <p:nvPr/>
        </p:nvSpPr>
        <p:spPr>
          <a:xfrm>
            <a:off x="1642205" y="499890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8" name="Rounded Rectangle 17"/>
          <p:cNvSpPr/>
          <p:nvPr/>
        </p:nvSpPr>
        <p:spPr>
          <a:xfrm>
            <a:off x="4268746"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9" name="Rounded Rectangle 18"/>
          <p:cNvSpPr/>
          <p:nvPr/>
        </p:nvSpPr>
        <p:spPr>
          <a:xfrm>
            <a:off x="5520832"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0" name="Rounded Rectangle 19"/>
          <p:cNvSpPr/>
          <p:nvPr/>
        </p:nvSpPr>
        <p:spPr>
          <a:xfrm>
            <a:off x="8135909" y="5008882"/>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Tree>
    <p:extLst>
      <p:ext uri="{BB962C8B-B14F-4D97-AF65-F5344CB8AC3E}">
        <p14:creationId xmlns:p14="http://schemas.microsoft.com/office/powerpoint/2010/main" val="92647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 @Input values for *</a:t>
            </a:r>
            <a:r>
              <a:rPr lang="en-GB" sz="3200" dirty="0" err="1">
                <a:solidFill>
                  <a:schemeClr val="bg2">
                    <a:lumMod val="50000"/>
                  </a:schemeClr>
                </a:solidFill>
              </a:rPr>
              <a:t>ngFor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700" y="1943100"/>
            <a:ext cx="4787900" cy="2971800"/>
          </a:xfrm>
          <a:prstGeom prst="rect">
            <a:avLst/>
          </a:prstGeom>
        </p:spPr>
      </p:pic>
    </p:spTree>
    <p:extLst>
      <p:ext uri="{BB962C8B-B14F-4D97-AF65-F5344CB8AC3E}">
        <p14:creationId xmlns:p14="http://schemas.microsoft.com/office/powerpoint/2010/main" val="10260361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 @Input values for *</a:t>
            </a:r>
            <a:r>
              <a:rPr lang="en-GB" sz="3200" dirty="0" err="1">
                <a:solidFill>
                  <a:schemeClr val="bg2">
                    <a:lumMod val="50000"/>
                  </a:schemeClr>
                </a:solidFill>
              </a:rPr>
              <a:t>ngFor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253" y="1289050"/>
            <a:ext cx="5316992" cy="5067300"/>
          </a:xfrm>
          <a:prstGeom prst="rect">
            <a:avLst/>
          </a:prstGeom>
        </p:spPr>
      </p:pic>
    </p:spTree>
    <p:extLst>
      <p:ext uri="{BB962C8B-B14F-4D97-AF65-F5344CB8AC3E}">
        <p14:creationId xmlns:p14="http://schemas.microsoft.com/office/powerpoint/2010/main" val="18484130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 @Input values for *</a:t>
            </a:r>
            <a:r>
              <a:rPr lang="en-GB" sz="3200" dirty="0" err="1">
                <a:solidFill>
                  <a:schemeClr val="bg2">
                    <a:lumMod val="50000"/>
                  </a:schemeClr>
                </a:solidFill>
              </a:rPr>
              <a:t>ngFor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072" y="1306356"/>
            <a:ext cx="4898114" cy="5049994"/>
          </a:xfrm>
          <a:prstGeom prst="rect">
            <a:avLst/>
          </a:prstGeom>
        </p:spPr>
      </p:pic>
    </p:spTree>
    <p:extLst>
      <p:ext uri="{BB962C8B-B14F-4D97-AF65-F5344CB8AC3E}">
        <p14:creationId xmlns:p14="http://schemas.microsoft.com/office/powerpoint/2010/main" val="812086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 @Input values for *</a:t>
            </a:r>
            <a:r>
              <a:rPr lang="en-GB" sz="3200" dirty="0" err="1">
                <a:solidFill>
                  <a:schemeClr val="bg2">
                    <a:lumMod val="50000"/>
                  </a:schemeClr>
                </a:solidFill>
              </a:rPr>
              <a:t>ngFor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2" name="Right Arrow 11"/>
          <p:cNvSpPr/>
          <p:nvPr/>
        </p:nvSpPr>
        <p:spPr>
          <a:xfrm>
            <a:off x="5198015" y="3176070"/>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2126805"/>
            <a:ext cx="4737100" cy="33909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186" y="2416506"/>
            <a:ext cx="4114799" cy="3610534"/>
          </a:xfrm>
          <a:prstGeom prst="rect">
            <a:avLst/>
          </a:prstGeom>
        </p:spPr>
      </p:pic>
    </p:spTree>
    <p:extLst>
      <p:ext uri="{BB962C8B-B14F-4D97-AF65-F5344CB8AC3E}">
        <p14:creationId xmlns:p14="http://schemas.microsoft.com/office/powerpoint/2010/main" val="125295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Emitting changes with @Output and </a:t>
            </a:r>
            <a:r>
              <a:rPr lang="en-GB" sz="3200" dirty="0" err="1">
                <a:solidFill>
                  <a:schemeClr val="bg2">
                    <a:lumMod val="50000"/>
                  </a:schemeClr>
                </a:solidFill>
              </a:rPr>
              <a:t>EventEmitter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870" y="1396564"/>
            <a:ext cx="5110518" cy="4959786"/>
          </a:xfrm>
          <a:prstGeom prst="rect">
            <a:avLst/>
          </a:prstGeom>
        </p:spPr>
      </p:pic>
    </p:spTree>
    <p:extLst>
      <p:ext uri="{BB962C8B-B14F-4D97-AF65-F5344CB8AC3E}">
        <p14:creationId xmlns:p14="http://schemas.microsoft.com/office/powerpoint/2010/main" val="265816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Emitting changes with @Output and </a:t>
            </a:r>
            <a:r>
              <a:rPr lang="en-GB" sz="3200" dirty="0" err="1">
                <a:solidFill>
                  <a:schemeClr val="bg2">
                    <a:lumMod val="50000"/>
                  </a:schemeClr>
                </a:solidFill>
              </a:rPr>
              <a:t>EventEmitter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747" y="1304026"/>
            <a:ext cx="3732004" cy="5052324"/>
          </a:xfrm>
          <a:prstGeom prst="rect">
            <a:avLst/>
          </a:prstGeom>
        </p:spPr>
      </p:pic>
    </p:spTree>
    <p:extLst>
      <p:ext uri="{BB962C8B-B14F-4D97-AF65-F5344CB8AC3E}">
        <p14:creationId xmlns:p14="http://schemas.microsoft.com/office/powerpoint/2010/main" val="596945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Emitting changes with @Output and </a:t>
            </a:r>
            <a:r>
              <a:rPr lang="en-GB" sz="3200" dirty="0" err="1">
                <a:solidFill>
                  <a:schemeClr val="bg2">
                    <a:lumMod val="50000"/>
                  </a:schemeClr>
                </a:solidFill>
              </a:rPr>
              <a:t>EventEmitter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2308470"/>
            <a:ext cx="4127500" cy="32131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585" y="1523677"/>
            <a:ext cx="5684715" cy="4810143"/>
          </a:xfrm>
          <a:prstGeom prst="rect">
            <a:avLst/>
          </a:prstGeom>
        </p:spPr>
      </p:pic>
    </p:spTree>
    <p:extLst>
      <p:ext uri="{BB962C8B-B14F-4D97-AF65-F5344CB8AC3E}">
        <p14:creationId xmlns:p14="http://schemas.microsoft.com/office/powerpoint/2010/main" val="1215430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Emitting changes with @Output and </a:t>
            </a:r>
            <a:r>
              <a:rPr lang="en-GB" sz="3200" dirty="0" err="1">
                <a:solidFill>
                  <a:schemeClr val="bg2">
                    <a:lumMod val="50000"/>
                  </a:schemeClr>
                </a:solidFill>
              </a:rPr>
              <a:t>EventEmitter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578" y="2007197"/>
            <a:ext cx="3505522" cy="358277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81" y="2007198"/>
            <a:ext cx="3505522" cy="358277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385" y="2025393"/>
            <a:ext cx="3487719" cy="3564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96" y="2736796"/>
            <a:ext cx="2719967" cy="266168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488" y="2736796"/>
            <a:ext cx="2439681" cy="261131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6163" y="2736796"/>
            <a:ext cx="2535284" cy="2609851"/>
          </a:xfrm>
          <a:prstGeom prst="rect">
            <a:avLst/>
          </a:prstGeom>
        </p:spPr>
      </p:pic>
    </p:spTree>
    <p:extLst>
      <p:ext uri="{BB962C8B-B14F-4D97-AF65-F5344CB8AC3E}">
        <p14:creationId xmlns:p14="http://schemas.microsoft.com/office/powerpoint/2010/main" val="1364823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Immutable state changes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3113986"/>
            <a:ext cx="4330700" cy="177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49" y="1882086"/>
            <a:ext cx="4584700" cy="2120900"/>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038" r="-1905"/>
          <a:stretch/>
        </p:blipFill>
        <p:spPr>
          <a:xfrm>
            <a:off x="7128000" y="4109736"/>
            <a:ext cx="4680000" cy="2222500"/>
          </a:xfrm>
          <a:prstGeom prst="rect">
            <a:avLst/>
          </a:prstGeom>
        </p:spPr>
      </p:pic>
      <p:sp>
        <p:nvSpPr>
          <p:cNvPr id="17" name="Title 1"/>
          <p:cNvSpPr txBox="1">
            <a:spLocks/>
          </p:cNvSpPr>
          <p:nvPr/>
        </p:nvSpPr>
        <p:spPr>
          <a:xfrm>
            <a:off x="396819" y="2103719"/>
            <a:ext cx="1713336"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Mutable</a:t>
            </a:r>
          </a:p>
        </p:txBody>
      </p:sp>
      <p:sp>
        <p:nvSpPr>
          <p:cNvPr id="18" name="Title 1"/>
          <p:cNvSpPr txBox="1">
            <a:spLocks/>
          </p:cNvSpPr>
          <p:nvPr/>
        </p:nvSpPr>
        <p:spPr>
          <a:xfrm>
            <a:off x="7128000" y="1260721"/>
            <a:ext cx="2543538"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Immutable</a:t>
            </a:r>
          </a:p>
        </p:txBody>
      </p:sp>
    </p:spTree>
    <p:extLst>
      <p:ext uri="{BB962C8B-B14F-4D97-AF65-F5344CB8AC3E}">
        <p14:creationId xmlns:p14="http://schemas.microsoft.com/office/powerpoint/2010/main" val="7519687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Immutable state changes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109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1625600"/>
            <a:ext cx="6629400" cy="3594100"/>
          </a:xfrm>
          <a:prstGeom prst="rect">
            <a:avLst/>
          </a:prstGeom>
        </p:spPr>
      </p:pic>
    </p:spTree>
    <p:extLst>
      <p:ext uri="{BB962C8B-B14F-4D97-AF65-F5344CB8AC3E}">
        <p14:creationId xmlns:p14="http://schemas.microsoft.com/office/powerpoint/2010/main" val="1527132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928688" y="3148006"/>
            <a:ext cx="1178975" cy="1200329"/>
          </a:xfrm>
          <a:prstGeom prst="roundRect">
            <a:avLst/>
          </a:prstGeom>
          <a:solidFill>
            <a:srgbClr val="D5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&lt;&gt;</a:t>
            </a:r>
          </a:p>
        </p:txBody>
      </p:sp>
      <p:sp>
        <p:nvSpPr>
          <p:cNvPr id="3" name="TextBox 2"/>
          <p:cNvSpPr txBox="1"/>
          <p:nvPr/>
        </p:nvSpPr>
        <p:spPr>
          <a:xfrm>
            <a:off x="871536" y="2432664"/>
            <a:ext cx="3100389" cy="646331"/>
          </a:xfrm>
          <a:prstGeom prst="rect">
            <a:avLst/>
          </a:prstGeom>
          <a:noFill/>
        </p:spPr>
        <p:txBody>
          <a:bodyPr wrap="square" rtlCol="0">
            <a:spAutoFit/>
          </a:bodyPr>
          <a:lstStyle/>
          <a:p>
            <a:r>
              <a:rPr lang="en-GB" sz="3600" dirty="0">
                <a:solidFill>
                  <a:schemeClr val="bg2">
                    <a:lumMod val="50000"/>
                  </a:schemeClr>
                </a:solidFill>
              </a:rPr>
              <a:t>Directive</a:t>
            </a:r>
          </a:p>
        </p:txBody>
      </p:sp>
      <p:sp>
        <p:nvSpPr>
          <p:cNvPr id="4" name="TextBox 3"/>
          <p:cNvSpPr txBox="1"/>
          <p:nvPr/>
        </p:nvSpPr>
        <p:spPr>
          <a:xfrm>
            <a:off x="2386017" y="3148007"/>
            <a:ext cx="8872538" cy="1200329"/>
          </a:xfrm>
          <a:prstGeom prst="rect">
            <a:avLst/>
          </a:prstGeom>
          <a:noFill/>
        </p:spPr>
        <p:txBody>
          <a:bodyPr wrap="square" rtlCol="0">
            <a:spAutoFit/>
          </a:bodyPr>
          <a:lstStyle/>
          <a:p>
            <a:r>
              <a:rPr lang="en-GB" sz="3600" dirty="0">
                <a:solidFill>
                  <a:schemeClr val="bg2">
                    <a:lumMod val="50000"/>
                  </a:schemeClr>
                </a:solidFill>
              </a:rPr>
              <a:t>Attach behaviour, extend or transform a particular element and its children.</a:t>
            </a:r>
          </a:p>
        </p:txBody>
      </p:sp>
    </p:spTree>
    <p:extLst>
      <p:ext uri="{BB962C8B-B14F-4D97-AF65-F5344CB8AC3E}">
        <p14:creationId xmlns:p14="http://schemas.microsoft.com/office/powerpoint/2010/main" val="20400389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Exercises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7" y="1606687"/>
            <a:ext cx="11438623" cy="3046988"/>
          </a:xfrm>
          <a:prstGeom prst="rect">
            <a:avLst/>
          </a:prstGeom>
        </p:spPr>
        <p:txBody>
          <a:bodyPr wrap="square">
            <a:spAutoFit/>
          </a:bodyPr>
          <a:lstStyle/>
          <a:p>
            <a:r>
              <a:rPr lang="en-GB" sz="2400" b="1" i="0" dirty="0">
                <a:solidFill>
                  <a:schemeClr val="bg2">
                    <a:lumMod val="50000"/>
                  </a:schemeClr>
                </a:solidFill>
                <a:effectLst/>
              </a:rPr>
              <a:t>1. Implement again the functionality of our filter buttons.</a:t>
            </a:r>
          </a:p>
          <a:p>
            <a:endParaRPr lang="en-GB" sz="2400" b="1" dirty="0">
              <a:solidFill>
                <a:schemeClr val="bg2">
                  <a:lumMod val="50000"/>
                </a:schemeClr>
              </a:solidFill>
            </a:endParaRPr>
          </a:p>
          <a:p>
            <a:r>
              <a:rPr lang="en-GB" sz="2400" b="1" dirty="0">
                <a:solidFill>
                  <a:schemeClr val="bg2">
                    <a:lumMod val="50000"/>
                  </a:schemeClr>
                </a:solidFill>
              </a:rPr>
              <a:t>2. </a:t>
            </a:r>
            <a:r>
              <a:rPr lang="en-GB" sz="2400" b="1" i="0" dirty="0">
                <a:solidFill>
                  <a:schemeClr val="bg2">
                    <a:lumMod val="50000"/>
                  </a:schemeClr>
                </a:solidFill>
                <a:effectLst/>
              </a:rPr>
              <a:t>Create a new passenger action to manually check in passengers from the list.</a:t>
            </a:r>
            <a:endParaRPr lang="en-GB" sz="2400" b="1" dirty="0">
              <a:solidFill>
                <a:schemeClr val="bg2">
                  <a:lumMod val="50000"/>
                </a:schemeClr>
              </a:solidFill>
            </a:endParaRPr>
          </a:p>
          <a:p>
            <a:endParaRPr lang="en-GB" sz="2400" b="1" i="0" dirty="0">
              <a:solidFill>
                <a:schemeClr val="bg2">
                  <a:lumMod val="50000"/>
                </a:schemeClr>
              </a:solidFill>
              <a:effectLst/>
            </a:endParaRPr>
          </a:p>
          <a:p>
            <a:r>
              <a:rPr lang="en-GB" sz="2400" b="1" dirty="0">
                <a:solidFill>
                  <a:schemeClr val="bg2">
                    <a:lumMod val="50000"/>
                  </a:schemeClr>
                </a:solidFill>
              </a:rPr>
              <a:t>3. Create a new presentational component called passenger-info and a new passenger action called “select”. Implement the logic so every time we click select, a new card with the information of the passenger, including the names of the children if they exist, it’s shown.</a:t>
            </a:r>
          </a:p>
        </p:txBody>
      </p:sp>
    </p:spTree>
    <p:extLst>
      <p:ext uri="{BB962C8B-B14F-4D97-AF65-F5344CB8AC3E}">
        <p14:creationId xmlns:p14="http://schemas.microsoft.com/office/powerpoint/2010/main" val="12867059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r>
              <a:rPr lang="en-GB" sz="2400" b="1" i="0" dirty="0">
                <a:solidFill>
                  <a:schemeClr val="bg2">
                    <a:lumMod val="50000"/>
                  </a:schemeClr>
                </a:solidFill>
                <a:effectLst/>
              </a:rPr>
              <a:t>1. Implement again the functionality of our filter buttons.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2" y="1704098"/>
            <a:ext cx="3781987" cy="46522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754" y="1702805"/>
            <a:ext cx="3886200" cy="4013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599" y="1702806"/>
            <a:ext cx="3108150" cy="118376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599" y="3088117"/>
            <a:ext cx="3108150" cy="1088508"/>
          </a:xfrm>
          <a:prstGeom prst="rect">
            <a:avLst/>
          </a:prstGeom>
        </p:spPr>
      </p:pic>
    </p:spTree>
    <p:extLst>
      <p:ext uri="{BB962C8B-B14F-4D97-AF65-F5344CB8AC3E}">
        <p14:creationId xmlns:p14="http://schemas.microsoft.com/office/powerpoint/2010/main" val="16760891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r>
              <a:rPr lang="en-GB" sz="2400" b="1" dirty="0">
                <a:solidFill>
                  <a:schemeClr val="bg2">
                    <a:lumMod val="50000"/>
                  </a:schemeClr>
                </a:solidFill>
              </a:rPr>
              <a:t>2</a:t>
            </a:r>
            <a:r>
              <a:rPr lang="en-GB" sz="2400" b="1" i="0" dirty="0">
                <a:solidFill>
                  <a:schemeClr val="bg2">
                    <a:lumMod val="50000"/>
                  </a:schemeClr>
                </a:solidFill>
                <a:effectLst/>
              </a:rPr>
              <a:t>. </a:t>
            </a:r>
            <a:r>
              <a:rPr lang="en-GB" sz="2400" b="1" dirty="0">
                <a:solidFill>
                  <a:schemeClr val="bg2">
                    <a:lumMod val="50000"/>
                  </a:schemeClr>
                </a:solidFill>
              </a:rPr>
              <a:t>Create a new passenger action to manually check in passengers from the list.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064" y="2572929"/>
            <a:ext cx="3479800" cy="22225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946" y="2763429"/>
            <a:ext cx="4076700" cy="1841500"/>
          </a:xfrm>
          <a:prstGeom prst="rect">
            <a:avLst/>
          </a:prstGeom>
        </p:spPr>
      </p:pic>
    </p:spTree>
    <p:extLst>
      <p:ext uri="{BB962C8B-B14F-4D97-AF65-F5344CB8AC3E}">
        <p14:creationId xmlns:p14="http://schemas.microsoft.com/office/powerpoint/2010/main" val="9469830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1569660"/>
          </a:xfrm>
          <a:prstGeom prst="rect">
            <a:avLst/>
          </a:prstGeom>
        </p:spPr>
        <p:txBody>
          <a:bodyPr wrap="square">
            <a:spAutoFit/>
          </a:bodyPr>
          <a:lstStyle/>
          <a:p>
            <a:r>
              <a:rPr lang="en-GB" sz="2400" b="1" dirty="0">
                <a:solidFill>
                  <a:schemeClr val="bg2">
                    <a:lumMod val="50000"/>
                  </a:schemeClr>
                </a:solidFill>
              </a:rPr>
              <a:t>3</a:t>
            </a:r>
            <a:r>
              <a:rPr lang="en-GB" sz="2400" b="1" i="0" dirty="0">
                <a:solidFill>
                  <a:schemeClr val="bg2">
                    <a:lumMod val="50000"/>
                  </a:schemeClr>
                </a:solidFill>
                <a:effectLst/>
              </a:rPr>
              <a:t>. </a:t>
            </a:r>
            <a:r>
              <a:rPr lang="en-GB" sz="2400" b="1" dirty="0">
                <a:solidFill>
                  <a:schemeClr val="bg2">
                    <a:lumMod val="50000"/>
                  </a:schemeClr>
                </a:solidFill>
              </a:rPr>
              <a:t>Create a new presentational component called passenger-info and a new passenger action called “select”. Implement the logic so every time we click select, a new card with the information of the passenger, including the names of the children if they exist, it’s shown.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3108944"/>
            <a:ext cx="2946400" cy="2387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139" y="3108944"/>
            <a:ext cx="3860800" cy="23368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7860" y="2542757"/>
            <a:ext cx="2910068" cy="3720467"/>
          </a:xfrm>
          <a:prstGeom prst="rect">
            <a:avLst/>
          </a:prstGeom>
        </p:spPr>
      </p:pic>
    </p:spTree>
    <p:extLst>
      <p:ext uri="{BB962C8B-B14F-4D97-AF65-F5344CB8AC3E}">
        <p14:creationId xmlns:p14="http://schemas.microsoft.com/office/powerpoint/2010/main" val="14524188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1569660"/>
          </a:xfrm>
          <a:prstGeom prst="rect">
            <a:avLst/>
          </a:prstGeom>
        </p:spPr>
        <p:txBody>
          <a:bodyPr wrap="square">
            <a:spAutoFit/>
          </a:bodyPr>
          <a:lstStyle/>
          <a:p>
            <a:r>
              <a:rPr lang="en-GB" sz="2400" b="1" dirty="0">
                <a:solidFill>
                  <a:schemeClr val="bg2">
                    <a:lumMod val="50000"/>
                  </a:schemeClr>
                </a:solidFill>
              </a:rPr>
              <a:t>3</a:t>
            </a:r>
            <a:r>
              <a:rPr lang="en-GB" sz="2400" b="1" i="0" dirty="0">
                <a:solidFill>
                  <a:schemeClr val="bg2">
                    <a:lumMod val="50000"/>
                  </a:schemeClr>
                </a:solidFill>
                <a:effectLst/>
              </a:rPr>
              <a:t>. </a:t>
            </a:r>
            <a:r>
              <a:rPr lang="en-GB" sz="2400" b="1" dirty="0">
                <a:solidFill>
                  <a:schemeClr val="bg2">
                    <a:lumMod val="50000"/>
                  </a:schemeClr>
                </a:solidFill>
              </a:rPr>
              <a:t>Create a new presentational component called passenger-info and a new passenger action called “select”. Implement the logic so every time we click select, a new card with the information of the passenger, including the names of the children if they exist, it’s shown.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011" y="2403165"/>
            <a:ext cx="6195394" cy="3953185"/>
          </a:xfrm>
          <a:prstGeom prst="rect">
            <a:avLst/>
          </a:prstGeom>
        </p:spPr>
      </p:pic>
    </p:spTree>
    <p:extLst>
      <p:ext uri="{BB962C8B-B14F-4D97-AF65-F5344CB8AC3E}">
        <p14:creationId xmlns:p14="http://schemas.microsoft.com/office/powerpoint/2010/main" val="19149081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1569660"/>
          </a:xfrm>
          <a:prstGeom prst="rect">
            <a:avLst/>
          </a:prstGeom>
        </p:spPr>
        <p:txBody>
          <a:bodyPr wrap="square">
            <a:spAutoFit/>
          </a:bodyPr>
          <a:lstStyle/>
          <a:p>
            <a:r>
              <a:rPr lang="en-GB" sz="2400" b="1" dirty="0">
                <a:solidFill>
                  <a:schemeClr val="bg2">
                    <a:lumMod val="50000"/>
                  </a:schemeClr>
                </a:solidFill>
              </a:rPr>
              <a:t>3</a:t>
            </a:r>
            <a:r>
              <a:rPr lang="en-GB" sz="2400" b="1" i="0" dirty="0">
                <a:solidFill>
                  <a:schemeClr val="bg2">
                    <a:lumMod val="50000"/>
                  </a:schemeClr>
                </a:solidFill>
                <a:effectLst/>
              </a:rPr>
              <a:t>. </a:t>
            </a:r>
            <a:r>
              <a:rPr lang="en-GB" sz="2400" b="1" dirty="0">
                <a:solidFill>
                  <a:schemeClr val="bg2">
                    <a:lumMod val="50000"/>
                  </a:schemeClr>
                </a:solidFill>
              </a:rPr>
              <a:t>Create a new presentational component called passenger-info and a new passenger action called “select”. Implement the logic so every time we click select, a new card with the information of the passenger, including the names of the children if they exist, it’s shown.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2828068"/>
            <a:ext cx="6023895" cy="352828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560" y="2479430"/>
            <a:ext cx="4901882" cy="3852805"/>
          </a:xfrm>
          <a:prstGeom prst="rect">
            <a:avLst/>
          </a:prstGeom>
        </p:spPr>
      </p:pic>
    </p:spTree>
    <p:extLst>
      <p:ext uri="{BB962C8B-B14F-4D97-AF65-F5344CB8AC3E}">
        <p14:creationId xmlns:p14="http://schemas.microsoft.com/office/powerpoint/2010/main" val="1537805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1569660"/>
          </a:xfrm>
          <a:prstGeom prst="rect">
            <a:avLst/>
          </a:prstGeom>
        </p:spPr>
        <p:txBody>
          <a:bodyPr wrap="square">
            <a:spAutoFit/>
          </a:bodyPr>
          <a:lstStyle/>
          <a:p>
            <a:r>
              <a:rPr lang="en-GB" sz="2400" b="1" dirty="0">
                <a:solidFill>
                  <a:schemeClr val="bg2">
                    <a:lumMod val="50000"/>
                  </a:schemeClr>
                </a:solidFill>
              </a:rPr>
              <a:t>3</a:t>
            </a:r>
            <a:r>
              <a:rPr lang="en-GB" sz="2400" b="1" i="0" dirty="0">
                <a:solidFill>
                  <a:schemeClr val="bg2">
                    <a:lumMod val="50000"/>
                  </a:schemeClr>
                </a:solidFill>
                <a:effectLst/>
              </a:rPr>
              <a:t>. </a:t>
            </a:r>
            <a:r>
              <a:rPr lang="en-GB" sz="2400" b="1" dirty="0">
                <a:solidFill>
                  <a:schemeClr val="bg2">
                    <a:lumMod val="50000"/>
                  </a:schemeClr>
                </a:solidFill>
              </a:rPr>
              <a:t>Create a new presentational component called passenger-info and a new passenger action called “select”. Implement the logic so every time we click select, a new card with the information of the passenger, including the names of the children if they exist, it’s shown.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2805292"/>
            <a:ext cx="4464726" cy="35510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31" y="2774468"/>
            <a:ext cx="4343400" cy="3594100"/>
          </a:xfrm>
          <a:prstGeom prst="rect">
            <a:avLst/>
          </a:prstGeom>
        </p:spPr>
      </p:pic>
    </p:spTree>
    <p:extLst>
      <p:ext uri="{BB962C8B-B14F-4D97-AF65-F5344CB8AC3E}">
        <p14:creationId xmlns:p14="http://schemas.microsoft.com/office/powerpoint/2010/main" val="8229063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22617" y="2657784"/>
            <a:ext cx="7498528" cy="830997"/>
          </a:xfrm>
          <a:prstGeom prst="rect">
            <a:avLst/>
          </a:prstGeom>
          <a:noFill/>
        </p:spPr>
        <p:txBody>
          <a:bodyPr wrap="none" rtlCol="0">
            <a:spAutoFit/>
          </a:bodyPr>
          <a:lstStyle/>
          <a:p>
            <a:pPr algn="ctr"/>
            <a:r>
              <a:rPr lang="en-GB" sz="4800" b="1" dirty="0">
                <a:solidFill>
                  <a:schemeClr val="bg2">
                    <a:lumMod val="50000"/>
                  </a:schemeClr>
                </a:solidFill>
              </a:rPr>
              <a:t>Services, http &amp; Observables</a:t>
            </a:r>
          </a:p>
        </p:txBody>
      </p:sp>
    </p:spTree>
    <p:extLst>
      <p:ext uri="{BB962C8B-B14F-4D97-AF65-F5344CB8AC3E}">
        <p14:creationId xmlns:p14="http://schemas.microsoft.com/office/powerpoint/2010/main" val="432590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Data services and dependency Injection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938" y="1090171"/>
            <a:ext cx="3683192" cy="5266180"/>
          </a:xfrm>
          <a:prstGeom prst="rect">
            <a:avLst/>
          </a:prstGeom>
        </p:spPr>
      </p:pic>
    </p:spTree>
    <p:extLst>
      <p:ext uri="{BB962C8B-B14F-4D97-AF65-F5344CB8AC3E}">
        <p14:creationId xmlns:p14="http://schemas.microsoft.com/office/powerpoint/2010/main" val="8028110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Data services and dependency Injection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119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812" y="1297692"/>
            <a:ext cx="6024633" cy="5058658"/>
          </a:xfrm>
          <a:prstGeom prst="rect">
            <a:avLst/>
          </a:prstGeom>
        </p:spPr>
      </p:pic>
    </p:spTree>
    <p:extLst>
      <p:ext uri="{BB962C8B-B14F-4D97-AF65-F5344CB8AC3E}">
        <p14:creationId xmlns:p14="http://schemas.microsoft.com/office/powerpoint/2010/main" val="698337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flipV="1">
            <a:off x="8712181" y="5431772"/>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400925" y="4507193"/>
            <a:ext cx="1071563" cy="7145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022774" y="4363240"/>
            <a:ext cx="1123645" cy="106853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70849" y="4363241"/>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947012" y="4352570"/>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66147" y="2939436"/>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423821" y="2867996"/>
            <a:ext cx="1819676" cy="13387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4909521" y="230065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396818" y="942996"/>
            <a:ext cx="5403306" cy="646331"/>
          </a:xfrm>
          <a:prstGeom prst="rect">
            <a:avLst/>
          </a:prstGeom>
          <a:noFill/>
        </p:spPr>
        <p:txBody>
          <a:bodyPr wrap="square" rtlCol="0">
            <a:spAutoFit/>
          </a:bodyPr>
          <a:lstStyle/>
          <a:p>
            <a:r>
              <a:rPr lang="en-GB" sz="3600" dirty="0">
                <a:solidFill>
                  <a:schemeClr val="bg2">
                    <a:lumMod val="50000"/>
                  </a:schemeClr>
                </a:solidFill>
              </a:rPr>
              <a:t>Components Architecture</a:t>
            </a:r>
          </a:p>
        </p:txBody>
      </p:sp>
      <p:sp>
        <p:nvSpPr>
          <p:cNvPr id="14" name="Rounded Rectangle 13"/>
          <p:cNvSpPr/>
          <p:nvPr/>
        </p:nvSpPr>
        <p:spPr>
          <a:xfrm>
            <a:off x="2978520"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6" name="Rounded Rectangle 15"/>
          <p:cNvSpPr/>
          <p:nvPr/>
        </p:nvSpPr>
        <p:spPr>
          <a:xfrm>
            <a:off x="6817495"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7" name="Rounded Rectangle 16"/>
          <p:cNvSpPr/>
          <p:nvPr/>
        </p:nvSpPr>
        <p:spPr>
          <a:xfrm>
            <a:off x="1642205" y="499890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8" name="Rounded Rectangle 17"/>
          <p:cNvSpPr/>
          <p:nvPr/>
        </p:nvSpPr>
        <p:spPr>
          <a:xfrm>
            <a:off x="4268746"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9" name="Rounded Rectangle 18"/>
          <p:cNvSpPr/>
          <p:nvPr/>
        </p:nvSpPr>
        <p:spPr>
          <a:xfrm>
            <a:off x="5520832"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0" name="Rounded Rectangle 19"/>
          <p:cNvSpPr/>
          <p:nvPr/>
        </p:nvSpPr>
        <p:spPr>
          <a:xfrm>
            <a:off x="8135909" y="5008882"/>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9370519" y="5008882"/>
            <a:ext cx="890603" cy="845779"/>
          </a:xfrm>
          <a:prstGeom prst="roundRect">
            <a:avLst/>
          </a:prstGeom>
          <a:solidFill>
            <a:srgbClr val="D5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Tree>
    <p:extLst>
      <p:ext uri="{BB962C8B-B14F-4D97-AF65-F5344CB8AC3E}">
        <p14:creationId xmlns:p14="http://schemas.microsoft.com/office/powerpoint/2010/main" val="1711425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Data services and dependency Injection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515" y="1169831"/>
            <a:ext cx="3761651" cy="5186519"/>
          </a:xfrm>
          <a:prstGeom prst="rect">
            <a:avLst/>
          </a:prstGeom>
        </p:spPr>
      </p:pic>
    </p:spTree>
    <p:extLst>
      <p:ext uri="{BB962C8B-B14F-4D97-AF65-F5344CB8AC3E}">
        <p14:creationId xmlns:p14="http://schemas.microsoft.com/office/powerpoint/2010/main" val="1470052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Understanding @Injectable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816" y="1243957"/>
            <a:ext cx="7086600" cy="5181600"/>
          </a:xfrm>
          <a:prstGeom prst="rect">
            <a:avLst/>
          </a:prstGeom>
        </p:spPr>
      </p:pic>
    </p:spTree>
    <p:extLst>
      <p:ext uri="{BB962C8B-B14F-4D97-AF65-F5344CB8AC3E}">
        <p14:creationId xmlns:p14="http://schemas.microsoft.com/office/powerpoint/2010/main" val="7644629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Understanding @Injectable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083" y="1289050"/>
            <a:ext cx="3324092" cy="5067300"/>
          </a:xfrm>
          <a:prstGeom prst="rect">
            <a:avLst/>
          </a:prstGeom>
        </p:spPr>
      </p:pic>
    </p:spTree>
    <p:extLst>
      <p:ext uri="{BB962C8B-B14F-4D97-AF65-F5344CB8AC3E}">
        <p14:creationId xmlns:p14="http://schemas.microsoft.com/office/powerpoint/2010/main" val="282518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6817" y="1385158"/>
            <a:ext cx="11438623" cy="3416320"/>
          </a:xfrm>
          <a:prstGeom prst="rect">
            <a:avLst/>
          </a:prstGeom>
        </p:spPr>
        <p:txBody>
          <a:bodyPr wrap="square">
            <a:spAutoFit/>
          </a:bodyPr>
          <a:lstStyle/>
          <a:p>
            <a:r>
              <a:rPr lang="en-GB" dirty="0">
                <a:solidFill>
                  <a:schemeClr val="bg2">
                    <a:lumMod val="50000"/>
                  </a:schemeClr>
                </a:solidFill>
              </a:rPr>
              <a:t>We are going to install the </a:t>
            </a:r>
            <a:r>
              <a:rPr lang="en-GB" dirty="0" err="1">
                <a:solidFill>
                  <a:schemeClr val="bg2">
                    <a:lumMod val="50000"/>
                  </a:schemeClr>
                </a:solidFill>
              </a:rPr>
              <a:t>npm</a:t>
            </a:r>
            <a:r>
              <a:rPr lang="en-GB" dirty="0">
                <a:solidFill>
                  <a:schemeClr val="bg2">
                    <a:lumMod val="50000"/>
                  </a:schemeClr>
                </a:solidFill>
              </a:rPr>
              <a:t> </a:t>
            </a:r>
            <a:r>
              <a:rPr lang="en-GB" dirty="0" err="1">
                <a:solidFill>
                  <a:schemeClr val="bg2">
                    <a:lumMod val="50000"/>
                  </a:schemeClr>
                </a:solidFill>
              </a:rPr>
              <a:t>json</a:t>
            </a:r>
            <a:r>
              <a:rPr lang="en-GB" dirty="0">
                <a:solidFill>
                  <a:schemeClr val="bg2">
                    <a:lumMod val="50000"/>
                  </a:schemeClr>
                </a:solidFill>
              </a:rPr>
              <a:t>-server module and then run it from our project folder specifying the .</a:t>
            </a:r>
            <a:r>
              <a:rPr lang="en-GB" dirty="0" err="1">
                <a:solidFill>
                  <a:schemeClr val="bg2">
                    <a:lumMod val="50000"/>
                  </a:schemeClr>
                </a:solidFill>
              </a:rPr>
              <a:t>json</a:t>
            </a:r>
            <a:r>
              <a:rPr lang="en-GB" dirty="0">
                <a:solidFill>
                  <a:schemeClr val="bg2">
                    <a:lumMod val="50000"/>
                  </a:schemeClr>
                </a:solidFill>
              </a:rPr>
              <a:t> file we want to use: </a:t>
            </a:r>
          </a:p>
          <a:p>
            <a:endParaRPr lang="en-GB"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i="0" dirty="0">
              <a:solidFill>
                <a:schemeClr val="bg2">
                  <a:lumMod val="50000"/>
                </a:schemeClr>
              </a:solidFill>
              <a:effectLst/>
            </a:endParaRPr>
          </a:p>
          <a:p>
            <a:r>
              <a:rPr lang="en-GB" dirty="0">
                <a:solidFill>
                  <a:schemeClr val="bg2">
                    <a:lumMod val="50000"/>
                  </a:schemeClr>
                </a:solidFill>
              </a:rPr>
              <a:t>Please note that we install the module globally (-g), otherwise the command line </a:t>
            </a:r>
            <a:r>
              <a:rPr lang="en-GB" dirty="0" err="1">
                <a:solidFill>
                  <a:schemeClr val="bg2">
                    <a:lumMod val="50000"/>
                  </a:schemeClr>
                </a:solidFill>
              </a:rPr>
              <a:t>json</a:t>
            </a:r>
            <a:r>
              <a:rPr lang="en-GB" dirty="0">
                <a:solidFill>
                  <a:schemeClr val="bg2">
                    <a:lumMod val="50000"/>
                  </a:schemeClr>
                </a:solidFill>
              </a:rPr>
              <a:t>-server won’t work.</a:t>
            </a:r>
          </a:p>
          <a:p>
            <a:endParaRPr lang="en-GB" i="0" dirty="0">
              <a:solidFill>
                <a:schemeClr val="bg2">
                  <a:lumMod val="50000"/>
                </a:schemeClr>
              </a:solidFill>
              <a:effectLst/>
            </a:endParaRPr>
          </a:p>
          <a:p>
            <a:r>
              <a:rPr lang="en-GB" dirty="0">
                <a:solidFill>
                  <a:schemeClr val="bg2">
                    <a:lumMod val="50000"/>
                  </a:schemeClr>
                </a:solidFill>
              </a:rPr>
              <a:t>Now, to make things easier, we’ll change our </a:t>
            </a:r>
            <a:r>
              <a:rPr lang="en-GB" dirty="0" err="1">
                <a:solidFill>
                  <a:schemeClr val="bg2">
                    <a:lumMod val="50000"/>
                  </a:schemeClr>
                </a:solidFill>
              </a:rPr>
              <a:t>package.json</a:t>
            </a:r>
            <a:r>
              <a:rPr lang="en-GB" dirty="0">
                <a:solidFill>
                  <a:schemeClr val="bg2">
                    <a:lumMod val="50000"/>
                  </a:schemeClr>
                </a:solidFill>
              </a:rPr>
              <a:t> file to add a new script to start our server.</a:t>
            </a:r>
            <a:endParaRPr lang="en-GB" i="0" dirty="0">
              <a:solidFill>
                <a:schemeClr val="bg2">
                  <a:lumMod val="50000"/>
                </a:schemeClr>
              </a:solidFill>
              <a:effectLst/>
            </a:endParaRPr>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data fetching with Observables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sp>
        <p:nvSpPr>
          <p:cNvPr id="9" name="Rectangle 8"/>
          <p:cNvSpPr/>
          <p:nvPr/>
        </p:nvSpPr>
        <p:spPr>
          <a:xfrm>
            <a:off x="1379823" y="2090024"/>
            <a:ext cx="9472612" cy="1498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dirty="0"/>
          </a:p>
          <a:p>
            <a:pPr lvl="1"/>
            <a:r>
              <a:rPr lang="en-GB" dirty="0">
                <a:solidFill>
                  <a:srgbClr val="00B050"/>
                </a:solidFill>
              </a:rPr>
              <a:t>$</a:t>
            </a:r>
            <a:r>
              <a:rPr lang="en-GB" dirty="0"/>
              <a:t> </a:t>
            </a:r>
            <a:r>
              <a:rPr lang="en-GB" dirty="0" err="1"/>
              <a:t>npm</a:t>
            </a:r>
            <a:r>
              <a:rPr lang="en-GB" dirty="0"/>
              <a:t> install -g </a:t>
            </a:r>
            <a:r>
              <a:rPr lang="en-GB" dirty="0" err="1"/>
              <a:t>json</a:t>
            </a:r>
            <a:r>
              <a:rPr lang="en-GB" dirty="0"/>
              <a:t>-server</a:t>
            </a:r>
          </a:p>
          <a:p>
            <a:pPr lvl="1"/>
            <a:endParaRPr lang="en-GB" dirty="0"/>
          </a:p>
          <a:p>
            <a:pPr lvl="1"/>
            <a:r>
              <a:rPr lang="en-GB" dirty="0">
                <a:solidFill>
                  <a:srgbClr val="00B050"/>
                </a:solidFill>
              </a:rPr>
              <a:t>$</a:t>
            </a:r>
            <a:r>
              <a:rPr lang="en-GB" dirty="0"/>
              <a:t> </a:t>
            </a:r>
            <a:r>
              <a:rPr lang="en-GB" dirty="0" err="1"/>
              <a:t>json</a:t>
            </a:r>
            <a:r>
              <a:rPr lang="en-GB" dirty="0"/>
              <a:t>-server --watch </a:t>
            </a:r>
            <a:r>
              <a:rPr lang="en-GB" dirty="0" err="1"/>
              <a:t>db.json</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989" y="4798729"/>
            <a:ext cx="3877520" cy="1803256"/>
          </a:xfrm>
          <a:prstGeom prst="rect">
            <a:avLst/>
          </a:prstGeom>
        </p:spPr>
      </p:pic>
    </p:spTree>
    <p:extLst>
      <p:ext uri="{BB962C8B-B14F-4D97-AF65-F5344CB8AC3E}">
        <p14:creationId xmlns:p14="http://schemas.microsoft.com/office/powerpoint/2010/main" val="2024656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6817" y="1385158"/>
            <a:ext cx="11438623" cy="2862322"/>
          </a:xfrm>
          <a:prstGeom prst="rect">
            <a:avLst/>
          </a:prstGeom>
        </p:spPr>
        <p:txBody>
          <a:bodyPr wrap="square">
            <a:spAutoFit/>
          </a:bodyPr>
          <a:lstStyle/>
          <a:p>
            <a:r>
              <a:rPr lang="en-GB" dirty="0">
                <a:solidFill>
                  <a:schemeClr val="bg2">
                    <a:lumMod val="50000"/>
                  </a:schemeClr>
                </a:solidFill>
              </a:rPr>
              <a:t>Now, we will open a new terminal tab and run the </a:t>
            </a:r>
            <a:r>
              <a:rPr lang="en-GB" dirty="0" err="1">
                <a:solidFill>
                  <a:schemeClr val="bg2">
                    <a:lumMod val="50000"/>
                  </a:schemeClr>
                </a:solidFill>
              </a:rPr>
              <a:t>follwing</a:t>
            </a:r>
            <a:r>
              <a:rPr lang="en-GB" dirty="0">
                <a:solidFill>
                  <a:schemeClr val="bg2">
                    <a:lumMod val="50000"/>
                  </a:schemeClr>
                </a:solidFill>
              </a:rPr>
              <a:t> command:</a:t>
            </a:r>
          </a:p>
          <a:p>
            <a:endParaRPr lang="en-GB"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i="0" dirty="0">
              <a:solidFill>
                <a:schemeClr val="bg2">
                  <a:lumMod val="50000"/>
                </a:schemeClr>
              </a:solidFill>
              <a:effectLst/>
            </a:endParaRPr>
          </a:p>
          <a:p>
            <a:endParaRPr lang="en-GB" dirty="0">
              <a:solidFill>
                <a:schemeClr val="bg2">
                  <a:lumMod val="50000"/>
                </a:schemeClr>
              </a:solidFill>
            </a:endParaRPr>
          </a:p>
          <a:p>
            <a:r>
              <a:rPr lang="en-GB" dirty="0">
                <a:solidFill>
                  <a:schemeClr val="bg2">
                    <a:lumMod val="50000"/>
                  </a:schemeClr>
                </a:solidFill>
              </a:rPr>
              <a:t>And we will have our server up and running.</a:t>
            </a:r>
            <a:endParaRPr lang="en-GB" i="0" dirty="0">
              <a:solidFill>
                <a:schemeClr val="bg2">
                  <a:lumMod val="50000"/>
                </a:schemeClr>
              </a:solidFill>
              <a:effectLst/>
            </a:endParaRPr>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data fetching with Observables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sp>
        <p:nvSpPr>
          <p:cNvPr id="9" name="Rectangle 8"/>
          <p:cNvSpPr/>
          <p:nvPr/>
        </p:nvSpPr>
        <p:spPr>
          <a:xfrm>
            <a:off x="1379823" y="2090024"/>
            <a:ext cx="9472612" cy="14981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dirty="0"/>
          </a:p>
          <a:p>
            <a:pPr lvl="1"/>
            <a:r>
              <a:rPr lang="en-GB" dirty="0">
                <a:solidFill>
                  <a:srgbClr val="00B050"/>
                </a:solidFill>
              </a:rPr>
              <a:t>$</a:t>
            </a:r>
            <a:r>
              <a:rPr lang="en-GB" dirty="0"/>
              <a:t> </a:t>
            </a:r>
            <a:r>
              <a:rPr lang="en-GB" dirty="0" err="1"/>
              <a:t>npm</a:t>
            </a:r>
            <a:r>
              <a:rPr lang="en-GB" dirty="0"/>
              <a:t> </a:t>
            </a:r>
            <a:r>
              <a:rPr lang="en-GB" dirty="0" err="1"/>
              <a:t>json</a:t>
            </a:r>
            <a:r>
              <a:rPr lang="en-GB" dirty="0"/>
              <a:t>-server</a:t>
            </a:r>
          </a:p>
          <a:p>
            <a:pPr lvl="1"/>
            <a:r>
              <a:rPr lang="en-GB" dirty="0"/>
              <a:t>or</a:t>
            </a:r>
          </a:p>
          <a:p>
            <a:pPr lvl="1"/>
            <a:r>
              <a:rPr lang="en-GB" dirty="0">
                <a:solidFill>
                  <a:srgbClr val="00B050"/>
                </a:solidFill>
              </a:rPr>
              <a:t>$</a:t>
            </a:r>
            <a:r>
              <a:rPr lang="en-GB" dirty="0"/>
              <a:t> yarn </a:t>
            </a:r>
            <a:r>
              <a:rPr lang="en-GB" dirty="0" err="1"/>
              <a:t>json</a:t>
            </a:r>
            <a:r>
              <a:rPr lang="en-GB" dirty="0"/>
              <a:t>-server</a:t>
            </a:r>
          </a:p>
        </p:txBody>
      </p:sp>
    </p:spTree>
    <p:extLst>
      <p:ext uri="{BB962C8B-B14F-4D97-AF65-F5344CB8AC3E}">
        <p14:creationId xmlns:p14="http://schemas.microsoft.com/office/powerpoint/2010/main" val="7808317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data fetching with Observables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363" y="1289050"/>
            <a:ext cx="2142273" cy="5067300"/>
          </a:xfrm>
          <a:prstGeom prst="rect">
            <a:avLst/>
          </a:prstGeom>
        </p:spPr>
      </p:pic>
      <p:sp>
        <p:nvSpPr>
          <p:cNvPr id="3" name="Rectangle 2"/>
          <p:cNvSpPr/>
          <p:nvPr/>
        </p:nvSpPr>
        <p:spPr>
          <a:xfrm>
            <a:off x="6291636" y="1311938"/>
            <a:ext cx="6096000" cy="923330"/>
          </a:xfrm>
          <a:prstGeom prst="rect">
            <a:avLst/>
          </a:prstGeom>
        </p:spPr>
        <p:txBody>
          <a:bodyPr>
            <a:spAutoFit/>
          </a:bodyPr>
          <a:lstStyle/>
          <a:p>
            <a:r>
              <a:rPr lang="en-GB" b="1" dirty="0">
                <a:solidFill>
                  <a:schemeClr val="bg2">
                    <a:lumMod val="50000"/>
                  </a:schemeClr>
                </a:solidFill>
              </a:rPr>
              <a:t>Download this file from here: </a:t>
            </a:r>
            <a:r>
              <a:rPr lang="en-GB" dirty="0">
                <a:hlinkClick r:id="rId4"/>
              </a:rPr>
              <a:t>https://github.com/jserra91/training-angular/blob/master/db.json</a:t>
            </a:r>
            <a:endParaRPr lang="en-GB" b="1" dirty="0"/>
          </a:p>
        </p:txBody>
      </p:sp>
    </p:spTree>
    <p:extLst>
      <p:ext uri="{BB962C8B-B14F-4D97-AF65-F5344CB8AC3E}">
        <p14:creationId xmlns:p14="http://schemas.microsoft.com/office/powerpoint/2010/main" val="13038393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data fetching with Observables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2260600"/>
            <a:ext cx="8013700" cy="2324100"/>
          </a:xfrm>
          <a:prstGeom prst="rect">
            <a:avLst/>
          </a:prstGeom>
        </p:spPr>
      </p:pic>
    </p:spTree>
    <p:extLst>
      <p:ext uri="{BB962C8B-B14F-4D97-AF65-F5344CB8AC3E}">
        <p14:creationId xmlns:p14="http://schemas.microsoft.com/office/powerpoint/2010/main" val="15684609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data fetching with Observables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971" y="1950719"/>
            <a:ext cx="7675075" cy="3822759"/>
          </a:xfrm>
          <a:prstGeom prst="rect">
            <a:avLst/>
          </a:prstGeom>
        </p:spPr>
      </p:pic>
    </p:spTree>
    <p:extLst>
      <p:ext uri="{BB962C8B-B14F-4D97-AF65-F5344CB8AC3E}">
        <p14:creationId xmlns:p14="http://schemas.microsoft.com/office/powerpoint/2010/main" val="13181644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data fetching with Observables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4120174"/>
            <a:ext cx="6134606" cy="121400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76" t="44475" r="1"/>
          <a:stretch/>
        </p:blipFill>
        <p:spPr>
          <a:xfrm>
            <a:off x="3073399" y="1636222"/>
            <a:ext cx="6134607" cy="2068886"/>
          </a:xfrm>
          <a:prstGeom prst="rect">
            <a:avLst/>
          </a:prstGeom>
        </p:spPr>
      </p:pic>
    </p:spTree>
    <p:extLst>
      <p:ext uri="{BB962C8B-B14F-4D97-AF65-F5344CB8AC3E}">
        <p14:creationId xmlns:p14="http://schemas.microsoft.com/office/powerpoint/2010/main" val="11484092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put, delete with immutable state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129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970" y="1624346"/>
            <a:ext cx="7379592" cy="4348480"/>
          </a:xfrm>
          <a:prstGeom prst="rect">
            <a:avLst/>
          </a:prstGeom>
        </p:spPr>
      </p:pic>
    </p:spTree>
    <p:extLst>
      <p:ext uri="{BB962C8B-B14F-4D97-AF65-F5344CB8AC3E}">
        <p14:creationId xmlns:p14="http://schemas.microsoft.com/office/powerpoint/2010/main" val="1104250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928688" y="3148006"/>
            <a:ext cx="1178975" cy="1200329"/>
          </a:xfrm>
          <a:prstGeom prst="roundRect">
            <a:avLst/>
          </a:prstGeom>
          <a:solidFill>
            <a:srgbClr val="FFB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871536" y="2432664"/>
            <a:ext cx="3100389" cy="646331"/>
          </a:xfrm>
          <a:prstGeom prst="rect">
            <a:avLst/>
          </a:prstGeom>
          <a:noFill/>
        </p:spPr>
        <p:txBody>
          <a:bodyPr wrap="square" rtlCol="0">
            <a:spAutoFit/>
          </a:bodyPr>
          <a:lstStyle/>
          <a:p>
            <a:r>
              <a:rPr lang="en-GB" sz="3600" dirty="0">
                <a:solidFill>
                  <a:schemeClr val="bg2">
                    <a:lumMod val="50000"/>
                  </a:schemeClr>
                </a:solidFill>
              </a:rPr>
              <a:t>Services</a:t>
            </a:r>
          </a:p>
        </p:txBody>
      </p:sp>
      <p:sp>
        <p:nvSpPr>
          <p:cNvPr id="4" name="TextBox 3"/>
          <p:cNvSpPr txBox="1"/>
          <p:nvPr/>
        </p:nvSpPr>
        <p:spPr>
          <a:xfrm>
            <a:off x="2386017" y="3148007"/>
            <a:ext cx="8872538" cy="1200329"/>
          </a:xfrm>
          <a:prstGeom prst="rect">
            <a:avLst/>
          </a:prstGeom>
          <a:noFill/>
        </p:spPr>
        <p:txBody>
          <a:bodyPr wrap="square" rtlCol="0">
            <a:spAutoFit/>
          </a:bodyPr>
          <a:lstStyle/>
          <a:p>
            <a:r>
              <a:rPr lang="en-GB" sz="3600" dirty="0">
                <a:solidFill>
                  <a:schemeClr val="bg2">
                    <a:lumMod val="50000"/>
                  </a:schemeClr>
                </a:solidFill>
              </a:rPr>
              <a:t>Data layer, logic that is not component related, such as API requests.</a:t>
            </a:r>
          </a:p>
        </p:txBody>
      </p:sp>
    </p:spTree>
    <p:extLst>
      <p:ext uri="{BB962C8B-B14F-4D97-AF65-F5344CB8AC3E}">
        <p14:creationId xmlns:p14="http://schemas.microsoft.com/office/powerpoint/2010/main" val="18918114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put, delete with immutable state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279" y="1887039"/>
            <a:ext cx="9452117" cy="3998184"/>
          </a:xfrm>
          <a:prstGeom prst="rect">
            <a:avLst/>
          </a:prstGeom>
        </p:spPr>
      </p:pic>
    </p:spTree>
    <p:extLst>
      <p:ext uri="{BB962C8B-B14F-4D97-AF65-F5344CB8AC3E}">
        <p14:creationId xmlns:p14="http://schemas.microsoft.com/office/powerpoint/2010/main" val="770117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Custom Headers and </a:t>
            </a:r>
            <a:r>
              <a:rPr lang="en-GB" sz="3200" dirty="0" err="1">
                <a:solidFill>
                  <a:schemeClr val="bg2">
                    <a:lumMod val="50000"/>
                  </a:schemeClr>
                </a:solidFill>
              </a:rPr>
              <a:t>RequestOptions</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160" y="1887039"/>
            <a:ext cx="8496776" cy="3975100"/>
          </a:xfrm>
          <a:prstGeom prst="rect">
            <a:avLst/>
          </a:prstGeom>
        </p:spPr>
      </p:pic>
    </p:spTree>
    <p:extLst>
      <p:ext uri="{BB962C8B-B14F-4D97-AF65-F5344CB8AC3E}">
        <p14:creationId xmlns:p14="http://schemas.microsoft.com/office/powerpoint/2010/main" val="2261603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Http Promises alternative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49" y="1306356"/>
            <a:ext cx="4107894" cy="50499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550" y="1289050"/>
            <a:ext cx="5714999" cy="5071659"/>
          </a:xfrm>
          <a:prstGeom prst="rect">
            <a:avLst/>
          </a:prstGeom>
        </p:spPr>
      </p:pic>
    </p:spTree>
    <p:extLst>
      <p:ext uri="{BB962C8B-B14F-4D97-AF65-F5344CB8AC3E}">
        <p14:creationId xmlns:p14="http://schemas.microsoft.com/office/powerpoint/2010/main" val="15487686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Observable.catch</a:t>
            </a:r>
            <a:r>
              <a:rPr lang="en-GB" sz="3200" dirty="0">
                <a:solidFill>
                  <a:schemeClr val="bg2">
                    <a:lumMod val="50000"/>
                  </a:schemeClr>
                </a:solidFill>
              </a:rPr>
              <a:t> error handling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Services, Http and Observables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2192020"/>
            <a:ext cx="10007578" cy="3818276"/>
          </a:xfrm>
          <a:prstGeom prst="rect">
            <a:avLst/>
          </a:prstGeom>
        </p:spPr>
      </p:pic>
    </p:spTree>
    <p:extLst>
      <p:ext uri="{BB962C8B-B14F-4D97-AF65-F5344CB8AC3E}">
        <p14:creationId xmlns:p14="http://schemas.microsoft.com/office/powerpoint/2010/main" val="7509185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Exercises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7" y="1606687"/>
            <a:ext cx="11438623" cy="1569660"/>
          </a:xfrm>
          <a:prstGeom prst="rect">
            <a:avLst/>
          </a:prstGeom>
        </p:spPr>
        <p:txBody>
          <a:bodyPr wrap="square">
            <a:spAutoFit/>
          </a:bodyPr>
          <a:lstStyle/>
          <a:p>
            <a:pPr marL="457200" indent="-457200">
              <a:buAutoNum type="arabicPeriod"/>
            </a:pPr>
            <a:r>
              <a:rPr lang="en-GB" sz="2400" b="1" i="0" dirty="0">
                <a:solidFill>
                  <a:schemeClr val="bg2">
                    <a:lumMod val="50000"/>
                  </a:schemeClr>
                </a:solidFill>
                <a:effectLst/>
              </a:rPr>
              <a:t>Implement the create passenger logic:</a:t>
            </a:r>
          </a:p>
          <a:p>
            <a:pPr marL="914400" lvl="1" indent="-457200">
              <a:buAutoNum type="arabicPeriod"/>
            </a:pPr>
            <a:r>
              <a:rPr lang="en-GB" sz="2400" b="1" dirty="0">
                <a:solidFill>
                  <a:schemeClr val="bg2">
                    <a:lumMod val="50000"/>
                  </a:schemeClr>
                </a:solidFill>
              </a:rPr>
              <a:t>Create a button to Add Passengers</a:t>
            </a:r>
          </a:p>
          <a:p>
            <a:pPr marL="914400" lvl="1" indent="-457200">
              <a:buAutoNum type="arabicPeriod"/>
            </a:pPr>
            <a:r>
              <a:rPr lang="en-GB" sz="2400" b="1" dirty="0">
                <a:solidFill>
                  <a:schemeClr val="bg2">
                    <a:lumMod val="50000"/>
                  </a:schemeClr>
                </a:solidFill>
              </a:rPr>
              <a:t>Create/Reuse a card to fill up new Passenger info</a:t>
            </a:r>
          </a:p>
          <a:p>
            <a:pPr marL="914400" lvl="1" indent="-457200">
              <a:buAutoNum type="arabicPeriod"/>
            </a:pPr>
            <a:r>
              <a:rPr lang="en-GB" sz="2400" b="1" dirty="0">
                <a:solidFill>
                  <a:schemeClr val="bg2">
                    <a:lumMod val="50000"/>
                  </a:schemeClr>
                </a:solidFill>
              </a:rPr>
              <a:t>Implement the http call</a:t>
            </a:r>
          </a:p>
        </p:txBody>
      </p:sp>
    </p:spTree>
    <p:extLst>
      <p:ext uri="{BB962C8B-B14F-4D97-AF65-F5344CB8AC3E}">
        <p14:creationId xmlns:p14="http://schemas.microsoft.com/office/powerpoint/2010/main" val="466267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r>
              <a:rPr lang="en-GB" sz="2400" b="1" i="0" dirty="0">
                <a:solidFill>
                  <a:schemeClr val="bg2">
                    <a:lumMod val="50000"/>
                  </a:schemeClr>
                </a:solidFill>
                <a:effectLst/>
              </a:rPr>
              <a:t>1. </a:t>
            </a:r>
            <a:r>
              <a:rPr lang="en-GB" sz="2400" b="1" dirty="0">
                <a:solidFill>
                  <a:schemeClr val="bg2">
                    <a:lumMod val="50000"/>
                  </a:schemeClr>
                </a:solidFill>
              </a:rPr>
              <a:t>Create a button to Add Passengers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013"/>
          <a:stretch/>
        </p:blipFill>
        <p:spPr>
          <a:xfrm>
            <a:off x="4648555" y="3946517"/>
            <a:ext cx="7129503" cy="1790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892757"/>
            <a:ext cx="4030980" cy="424952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790" y="2145597"/>
            <a:ext cx="6713220" cy="1356360"/>
          </a:xfrm>
          <a:prstGeom prst="rect">
            <a:avLst/>
          </a:prstGeom>
        </p:spPr>
      </p:pic>
    </p:spTree>
    <p:extLst>
      <p:ext uri="{BB962C8B-B14F-4D97-AF65-F5344CB8AC3E}">
        <p14:creationId xmlns:p14="http://schemas.microsoft.com/office/powerpoint/2010/main" val="16582632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pPr marL="0" lvl="1"/>
            <a:r>
              <a:rPr lang="en-GB" sz="2400" b="1" i="0" dirty="0">
                <a:solidFill>
                  <a:schemeClr val="bg2">
                    <a:lumMod val="50000"/>
                  </a:schemeClr>
                </a:solidFill>
                <a:effectLst/>
              </a:rPr>
              <a:t>2. </a:t>
            </a:r>
            <a:r>
              <a:rPr lang="en-GB" sz="2400" b="1" dirty="0">
                <a:solidFill>
                  <a:schemeClr val="bg2">
                    <a:lumMod val="50000"/>
                  </a:schemeClr>
                </a:solidFill>
              </a:rPr>
              <a:t>Create/Reuse a card to fill up new Passenger info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750" y="2000949"/>
            <a:ext cx="6346557" cy="1550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749" y="3784712"/>
            <a:ext cx="6336423" cy="2571638"/>
          </a:xfrm>
          <a:prstGeom prst="rect">
            <a:avLst/>
          </a:prstGeom>
        </p:spPr>
      </p:pic>
    </p:spTree>
    <p:extLst>
      <p:ext uri="{BB962C8B-B14F-4D97-AF65-F5344CB8AC3E}">
        <p14:creationId xmlns:p14="http://schemas.microsoft.com/office/powerpoint/2010/main" val="13082850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pPr marL="0" lvl="1"/>
            <a:r>
              <a:rPr lang="en-GB" sz="2400" b="1" i="0" dirty="0">
                <a:solidFill>
                  <a:schemeClr val="bg2">
                    <a:lumMod val="50000"/>
                  </a:schemeClr>
                </a:solidFill>
                <a:effectLst/>
              </a:rPr>
              <a:t>2. </a:t>
            </a:r>
            <a:r>
              <a:rPr lang="en-GB" sz="2400" b="1" dirty="0">
                <a:solidFill>
                  <a:schemeClr val="bg2">
                    <a:lumMod val="50000"/>
                  </a:schemeClr>
                </a:solidFill>
              </a:rPr>
              <a:t>Create/Reuse a card to fill up new Passenger info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47" y="1704599"/>
            <a:ext cx="5141056" cy="4651751"/>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7812" r="28626"/>
          <a:stretch/>
        </p:blipFill>
        <p:spPr>
          <a:xfrm>
            <a:off x="7219950" y="1663699"/>
            <a:ext cx="3562350" cy="5057775"/>
          </a:xfrm>
          <a:prstGeom prst="rect">
            <a:avLst/>
          </a:prstGeom>
        </p:spPr>
      </p:pic>
    </p:spTree>
    <p:extLst>
      <p:ext uri="{BB962C8B-B14F-4D97-AF65-F5344CB8AC3E}">
        <p14:creationId xmlns:p14="http://schemas.microsoft.com/office/powerpoint/2010/main" val="1142763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pPr marL="0" lvl="1"/>
            <a:r>
              <a:rPr lang="en-GB" sz="2400" b="1" i="0" dirty="0">
                <a:solidFill>
                  <a:schemeClr val="bg2">
                    <a:lumMod val="50000"/>
                  </a:schemeClr>
                </a:solidFill>
                <a:effectLst/>
              </a:rPr>
              <a:t>2. </a:t>
            </a:r>
            <a:r>
              <a:rPr lang="en-GB" sz="2400" b="1" dirty="0">
                <a:solidFill>
                  <a:schemeClr val="bg2">
                    <a:lumMod val="50000"/>
                  </a:schemeClr>
                </a:solidFill>
              </a:rPr>
              <a:t>Create/Reuse a card to fill up new Passenger info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599" y="1857876"/>
            <a:ext cx="9004018" cy="4250824"/>
          </a:xfrm>
          <a:prstGeom prst="rect">
            <a:avLst/>
          </a:prstGeom>
        </p:spPr>
      </p:pic>
    </p:spTree>
    <p:extLst>
      <p:ext uri="{BB962C8B-B14F-4D97-AF65-F5344CB8AC3E}">
        <p14:creationId xmlns:p14="http://schemas.microsoft.com/office/powerpoint/2010/main" val="459503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139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r>
              <a:rPr lang="en-GB" sz="2400" b="1" i="0" dirty="0">
                <a:solidFill>
                  <a:schemeClr val="bg2">
                    <a:lumMod val="50000"/>
                  </a:schemeClr>
                </a:solidFill>
                <a:effectLst/>
              </a:rPr>
              <a:t>3. </a:t>
            </a:r>
            <a:r>
              <a:rPr lang="en-GB" sz="2400" b="1" dirty="0">
                <a:solidFill>
                  <a:schemeClr val="bg2">
                    <a:lumMod val="50000"/>
                  </a:schemeClr>
                </a:solidFill>
              </a:rPr>
              <a:t>Implement the http call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947" y="1789474"/>
            <a:ext cx="5863750" cy="201207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045" y="3921452"/>
            <a:ext cx="5239555" cy="2738642"/>
          </a:xfrm>
          <a:prstGeom prst="rect">
            <a:avLst/>
          </a:prstGeom>
        </p:spPr>
      </p:pic>
    </p:spTree>
    <p:extLst>
      <p:ext uri="{BB962C8B-B14F-4D97-AF65-F5344CB8AC3E}">
        <p14:creationId xmlns:p14="http://schemas.microsoft.com/office/powerpoint/2010/main" val="97941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flipV="1">
            <a:off x="7439852" y="4287175"/>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098190" y="3864285"/>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21" name="Straight Connector 20"/>
          <p:cNvCxnSpPr/>
          <p:nvPr/>
        </p:nvCxnSpPr>
        <p:spPr>
          <a:xfrm flipV="1">
            <a:off x="8712181" y="5431772"/>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400925" y="4507193"/>
            <a:ext cx="1071563" cy="7145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022774" y="4363240"/>
            <a:ext cx="1123645" cy="106853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70849" y="4363241"/>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947012" y="4352570"/>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66147" y="2939436"/>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423821" y="2867996"/>
            <a:ext cx="1819676" cy="13387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4909521" y="230065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396818" y="942996"/>
            <a:ext cx="5403306" cy="646331"/>
          </a:xfrm>
          <a:prstGeom prst="rect">
            <a:avLst/>
          </a:prstGeom>
          <a:noFill/>
        </p:spPr>
        <p:txBody>
          <a:bodyPr wrap="square" rtlCol="0">
            <a:spAutoFit/>
          </a:bodyPr>
          <a:lstStyle/>
          <a:p>
            <a:r>
              <a:rPr lang="en-GB" sz="3600" dirty="0">
                <a:solidFill>
                  <a:schemeClr val="bg2">
                    <a:lumMod val="50000"/>
                  </a:schemeClr>
                </a:solidFill>
              </a:rPr>
              <a:t>Components Architecture</a:t>
            </a:r>
          </a:p>
        </p:txBody>
      </p:sp>
      <p:sp>
        <p:nvSpPr>
          <p:cNvPr id="14" name="Rounded Rectangle 13"/>
          <p:cNvSpPr/>
          <p:nvPr/>
        </p:nvSpPr>
        <p:spPr>
          <a:xfrm>
            <a:off x="2978520"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6" name="Rounded Rectangle 15"/>
          <p:cNvSpPr/>
          <p:nvPr/>
        </p:nvSpPr>
        <p:spPr>
          <a:xfrm>
            <a:off x="6817495"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7" name="Rounded Rectangle 16"/>
          <p:cNvSpPr/>
          <p:nvPr/>
        </p:nvSpPr>
        <p:spPr>
          <a:xfrm>
            <a:off x="1642205" y="499890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8" name="Rounded Rectangle 17"/>
          <p:cNvSpPr/>
          <p:nvPr/>
        </p:nvSpPr>
        <p:spPr>
          <a:xfrm>
            <a:off x="4268746"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9" name="Rounded Rectangle 18"/>
          <p:cNvSpPr/>
          <p:nvPr/>
        </p:nvSpPr>
        <p:spPr>
          <a:xfrm>
            <a:off x="5520832"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0" name="Rounded Rectangle 19"/>
          <p:cNvSpPr/>
          <p:nvPr/>
        </p:nvSpPr>
        <p:spPr>
          <a:xfrm>
            <a:off x="8135909" y="5008882"/>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9370519" y="5008882"/>
            <a:ext cx="890603" cy="845779"/>
          </a:xfrm>
          <a:prstGeom prst="roundRect">
            <a:avLst/>
          </a:prstGeom>
          <a:solidFill>
            <a:srgbClr val="D5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Tree>
    <p:extLst>
      <p:ext uri="{BB962C8B-B14F-4D97-AF65-F5344CB8AC3E}">
        <p14:creationId xmlns:p14="http://schemas.microsoft.com/office/powerpoint/2010/main" val="12519977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8" y="1241140"/>
            <a:ext cx="11438623" cy="461665"/>
          </a:xfrm>
          <a:prstGeom prst="rect">
            <a:avLst/>
          </a:prstGeom>
        </p:spPr>
        <p:txBody>
          <a:bodyPr wrap="square">
            <a:spAutoFit/>
          </a:bodyPr>
          <a:lstStyle/>
          <a:p>
            <a:r>
              <a:rPr lang="en-GB" sz="2400" b="1" i="0" dirty="0">
                <a:solidFill>
                  <a:schemeClr val="bg2">
                    <a:lumMod val="50000"/>
                  </a:schemeClr>
                </a:solidFill>
                <a:effectLst/>
              </a:rPr>
              <a:t>3. </a:t>
            </a:r>
            <a:r>
              <a:rPr lang="en-GB" sz="2400" b="1" dirty="0">
                <a:solidFill>
                  <a:schemeClr val="bg2">
                    <a:lumMod val="50000"/>
                  </a:schemeClr>
                </a:solidFill>
              </a:rPr>
              <a:t>Implement the http call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780" y="1868842"/>
            <a:ext cx="7284720" cy="4685649"/>
          </a:xfrm>
          <a:prstGeom prst="rect">
            <a:avLst/>
          </a:prstGeom>
        </p:spPr>
      </p:pic>
    </p:spTree>
    <p:extLst>
      <p:ext uri="{BB962C8B-B14F-4D97-AF65-F5344CB8AC3E}">
        <p14:creationId xmlns:p14="http://schemas.microsoft.com/office/powerpoint/2010/main" val="11551778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89869" y="2657784"/>
            <a:ext cx="6364050" cy="1569660"/>
          </a:xfrm>
          <a:prstGeom prst="rect">
            <a:avLst/>
          </a:prstGeom>
          <a:noFill/>
        </p:spPr>
        <p:txBody>
          <a:bodyPr wrap="none" rtlCol="0">
            <a:spAutoFit/>
          </a:bodyPr>
          <a:lstStyle/>
          <a:p>
            <a:pPr algn="ctr"/>
            <a:r>
              <a:rPr lang="en-GB" sz="4800" b="1" dirty="0">
                <a:solidFill>
                  <a:schemeClr val="bg2">
                    <a:lumMod val="50000"/>
                  </a:schemeClr>
                </a:solidFill>
              </a:rPr>
              <a:t>Template-driven Forms, </a:t>
            </a:r>
          </a:p>
          <a:p>
            <a:pPr algn="ctr"/>
            <a:r>
              <a:rPr lang="en-GB" sz="4800" b="1" dirty="0">
                <a:solidFill>
                  <a:schemeClr val="bg2">
                    <a:lumMod val="50000"/>
                  </a:schemeClr>
                </a:solidFill>
              </a:rPr>
              <a:t>Inputs and Validation</a:t>
            </a:r>
          </a:p>
        </p:txBody>
      </p:sp>
    </p:spTree>
    <p:extLst>
      <p:ext uri="{BB962C8B-B14F-4D97-AF65-F5344CB8AC3E}">
        <p14:creationId xmlns:p14="http://schemas.microsoft.com/office/powerpoint/2010/main" val="1422639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container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829" y="1887039"/>
            <a:ext cx="8520531" cy="3875608"/>
          </a:xfrm>
          <a:prstGeom prst="rect">
            <a:avLst/>
          </a:prstGeom>
        </p:spPr>
      </p:pic>
    </p:spTree>
    <p:extLst>
      <p:ext uri="{BB962C8B-B14F-4D97-AF65-F5344CB8AC3E}">
        <p14:creationId xmlns:p14="http://schemas.microsoft.com/office/powerpoint/2010/main" val="1366785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container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89" y="1356310"/>
            <a:ext cx="10673080" cy="4908666"/>
          </a:xfrm>
          <a:prstGeom prst="rect">
            <a:avLst/>
          </a:prstGeom>
        </p:spPr>
      </p:pic>
    </p:spTree>
    <p:extLst>
      <p:ext uri="{BB962C8B-B14F-4D97-AF65-F5344CB8AC3E}">
        <p14:creationId xmlns:p14="http://schemas.microsoft.com/office/powerpoint/2010/main" val="7256186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container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549" y="1808173"/>
            <a:ext cx="6248400" cy="3683000"/>
          </a:xfrm>
          <a:prstGeom prst="rect">
            <a:avLst/>
          </a:prstGeom>
        </p:spPr>
      </p:pic>
    </p:spTree>
    <p:extLst>
      <p:ext uri="{BB962C8B-B14F-4D97-AF65-F5344CB8AC3E}">
        <p14:creationId xmlns:p14="http://schemas.microsoft.com/office/powerpoint/2010/main" val="14422310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container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776" y="1289051"/>
            <a:ext cx="6558724" cy="5072284"/>
          </a:xfrm>
          <a:prstGeom prst="rect">
            <a:avLst/>
          </a:prstGeom>
        </p:spPr>
      </p:pic>
    </p:spTree>
    <p:extLst>
      <p:ext uri="{BB962C8B-B14F-4D97-AF65-F5344CB8AC3E}">
        <p14:creationId xmlns:p14="http://schemas.microsoft.com/office/powerpoint/2010/main" val="337243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container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47338"/>
            <a:ext cx="8863584" cy="27249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078173"/>
            <a:ext cx="8458200" cy="1143000"/>
          </a:xfrm>
          <a:prstGeom prst="rect">
            <a:avLst/>
          </a:prstGeom>
        </p:spPr>
      </p:pic>
    </p:spTree>
    <p:extLst>
      <p:ext uri="{BB962C8B-B14F-4D97-AF65-F5344CB8AC3E}">
        <p14:creationId xmlns:p14="http://schemas.microsoft.com/office/powerpoint/2010/main" val="177351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stateless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974" y="1325477"/>
            <a:ext cx="4991100" cy="414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587500"/>
            <a:ext cx="3924300" cy="3670300"/>
          </a:xfrm>
          <a:prstGeom prst="rect">
            <a:avLst/>
          </a:prstGeom>
        </p:spPr>
      </p:pic>
    </p:spTree>
    <p:extLst>
      <p:ext uri="{BB962C8B-B14F-4D97-AF65-F5344CB8AC3E}">
        <p14:creationId xmlns:p14="http://schemas.microsoft.com/office/powerpoint/2010/main" val="8136931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stateless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905000"/>
            <a:ext cx="3619500" cy="304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099" y="1327150"/>
            <a:ext cx="6346649" cy="5006520"/>
          </a:xfrm>
          <a:prstGeom prst="rect">
            <a:avLst/>
          </a:prstGeom>
        </p:spPr>
      </p:pic>
    </p:spTree>
    <p:extLst>
      <p:ext uri="{BB962C8B-B14F-4D97-AF65-F5344CB8AC3E}">
        <p14:creationId xmlns:p14="http://schemas.microsoft.com/office/powerpoint/2010/main" val="16943368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stateless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149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1293470"/>
            <a:ext cx="6161379" cy="5101825"/>
          </a:xfrm>
          <a:prstGeom prst="rect">
            <a:avLst/>
          </a:prstGeom>
        </p:spPr>
      </p:pic>
    </p:spTree>
    <p:extLst>
      <p:ext uri="{BB962C8B-B14F-4D97-AF65-F5344CB8AC3E}">
        <p14:creationId xmlns:p14="http://schemas.microsoft.com/office/powerpoint/2010/main" val="93848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928688" y="3148006"/>
            <a:ext cx="1178975" cy="1200329"/>
          </a:xfrm>
          <a:prstGeom prst="roundRect">
            <a:avLst/>
          </a:prstGeom>
          <a:solidFill>
            <a:srgbClr val="EF5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871536" y="2432664"/>
            <a:ext cx="3100389" cy="646331"/>
          </a:xfrm>
          <a:prstGeom prst="rect">
            <a:avLst/>
          </a:prstGeom>
          <a:noFill/>
        </p:spPr>
        <p:txBody>
          <a:bodyPr wrap="square" rtlCol="0">
            <a:spAutoFit/>
          </a:bodyPr>
          <a:lstStyle/>
          <a:p>
            <a:r>
              <a:rPr lang="en-GB" sz="3600" dirty="0">
                <a:solidFill>
                  <a:schemeClr val="bg2">
                    <a:lumMod val="50000"/>
                  </a:schemeClr>
                </a:solidFill>
              </a:rPr>
              <a:t>Routing</a:t>
            </a:r>
          </a:p>
        </p:txBody>
      </p:sp>
      <p:sp>
        <p:nvSpPr>
          <p:cNvPr id="4" name="TextBox 3"/>
          <p:cNvSpPr txBox="1"/>
          <p:nvPr/>
        </p:nvSpPr>
        <p:spPr>
          <a:xfrm>
            <a:off x="2386017" y="3148007"/>
            <a:ext cx="8872538" cy="1200329"/>
          </a:xfrm>
          <a:prstGeom prst="rect">
            <a:avLst/>
          </a:prstGeom>
          <a:noFill/>
        </p:spPr>
        <p:txBody>
          <a:bodyPr wrap="square" rtlCol="0">
            <a:spAutoFit/>
          </a:bodyPr>
          <a:lstStyle/>
          <a:p>
            <a:r>
              <a:rPr lang="en-GB" sz="3600" dirty="0">
                <a:solidFill>
                  <a:schemeClr val="bg2">
                    <a:lumMod val="50000"/>
                  </a:schemeClr>
                </a:solidFill>
              </a:rPr>
              <a:t>Renders a component based on the URL state, drives navigation.</a:t>
            </a:r>
          </a:p>
        </p:txBody>
      </p:sp>
    </p:spTree>
    <p:extLst>
      <p:ext uri="{BB962C8B-B14F-4D97-AF65-F5344CB8AC3E}">
        <p14:creationId xmlns:p14="http://schemas.microsoft.com/office/powerpoint/2010/main" val="2494899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stateless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108200"/>
            <a:ext cx="6705600" cy="2641600"/>
          </a:xfrm>
          <a:prstGeom prst="rect">
            <a:avLst/>
          </a:prstGeom>
        </p:spPr>
      </p:pic>
    </p:spTree>
    <p:extLst>
      <p:ext uri="{BB962C8B-B14F-4D97-AF65-F5344CB8AC3E}">
        <p14:creationId xmlns:p14="http://schemas.microsoft.com/office/powerpoint/2010/main" val="2757832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Forms stateless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4" name="Rectangle 3"/>
          <p:cNvSpPr/>
          <p:nvPr/>
        </p:nvSpPr>
        <p:spPr>
          <a:xfrm>
            <a:off x="8521700" y="3162300"/>
            <a:ext cx="1600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47338"/>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883" y="3006950"/>
            <a:ext cx="7150100" cy="1765300"/>
          </a:xfrm>
          <a:prstGeom prst="rect">
            <a:avLst/>
          </a:prstGeom>
        </p:spPr>
      </p:pic>
    </p:spTree>
    <p:extLst>
      <p:ext uri="{BB962C8B-B14F-4D97-AF65-F5344CB8AC3E}">
        <p14:creationId xmlns:p14="http://schemas.microsoft.com/office/powerpoint/2010/main" val="13954071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ngForm</a:t>
            </a:r>
            <a:r>
              <a:rPr lang="en-GB" sz="3200" dirty="0">
                <a:solidFill>
                  <a:schemeClr val="bg2">
                    <a:lumMod val="50000"/>
                  </a:schemeClr>
                </a:solidFill>
              </a:rPr>
              <a:t> and </a:t>
            </a:r>
            <a:r>
              <a:rPr lang="en-GB" sz="3200" dirty="0" err="1">
                <a:solidFill>
                  <a:schemeClr val="bg2">
                    <a:lumMod val="50000"/>
                  </a:schemeClr>
                </a:solidFill>
              </a:rPr>
              <a:t>ngModel</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88" y="1306356"/>
            <a:ext cx="6472980" cy="5049994"/>
          </a:xfrm>
          <a:prstGeom prst="rect">
            <a:avLst/>
          </a:prstGeom>
        </p:spPr>
      </p:pic>
    </p:spTree>
    <p:extLst>
      <p:ext uri="{BB962C8B-B14F-4D97-AF65-F5344CB8AC3E}">
        <p14:creationId xmlns:p14="http://schemas.microsoft.com/office/powerpoint/2010/main" val="15762727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808" y="4546600"/>
            <a:ext cx="8863584" cy="115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ngForm</a:t>
            </a:r>
            <a:r>
              <a:rPr lang="en-GB" sz="3200" dirty="0">
                <a:solidFill>
                  <a:schemeClr val="bg2">
                    <a:lumMod val="50000"/>
                  </a:schemeClr>
                </a:solidFill>
              </a:rPr>
              <a:t> and </a:t>
            </a:r>
            <a:r>
              <a:rPr lang="en-GB" sz="3200" dirty="0" err="1">
                <a:solidFill>
                  <a:schemeClr val="bg2">
                    <a:lumMod val="50000"/>
                  </a:schemeClr>
                </a:solidFill>
              </a:rPr>
              <a:t>ngModel</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47338"/>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849" y="2997200"/>
            <a:ext cx="7035800" cy="1993900"/>
          </a:xfrm>
          <a:prstGeom prst="rect">
            <a:avLst/>
          </a:prstGeom>
        </p:spPr>
      </p:pic>
    </p:spTree>
    <p:extLst>
      <p:ext uri="{BB962C8B-B14F-4D97-AF65-F5344CB8AC3E}">
        <p14:creationId xmlns:p14="http://schemas.microsoft.com/office/powerpoint/2010/main" val="1521746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ngForm</a:t>
            </a:r>
            <a:r>
              <a:rPr lang="en-GB" sz="3200" dirty="0">
                <a:solidFill>
                  <a:schemeClr val="bg2">
                    <a:lumMod val="50000"/>
                  </a:schemeClr>
                </a:solidFill>
              </a:rPr>
              <a:t> and </a:t>
            </a:r>
            <a:r>
              <a:rPr lang="en-GB" sz="3200" dirty="0" err="1">
                <a:solidFill>
                  <a:schemeClr val="bg2">
                    <a:lumMod val="50000"/>
                  </a:schemeClr>
                </a:solidFill>
              </a:rPr>
              <a:t>ngModel</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041" y="1306356"/>
            <a:ext cx="6011416" cy="5049994"/>
          </a:xfrm>
          <a:prstGeom prst="rect">
            <a:avLst/>
          </a:prstGeom>
        </p:spPr>
      </p:pic>
    </p:spTree>
    <p:extLst>
      <p:ext uri="{BB962C8B-B14F-4D97-AF65-F5344CB8AC3E}">
        <p14:creationId xmlns:p14="http://schemas.microsoft.com/office/powerpoint/2010/main" val="13974409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808" y="4546600"/>
            <a:ext cx="8863584" cy="115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ngForm</a:t>
            </a:r>
            <a:r>
              <a:rPr lang="en-GB" sz="3200" dirty="0">
                <a:solidFill>
                  <a:schemeClr val="bg2">
                    <a:lumMod val="50000"/>
                  </a:schemeClr>
                </a:solidFill>
              </a:rPr>
              <a:t> and </a:t>
            </a:r>
            <a:r>
              <a:rPr lang="en-GB" sz="3200" dirty="0" err="1">
                <a:solidFill>
                  <a:schemeClr val="bg2">
                    <a:lumMod val="50000"/>
                  </a:schemeClr>
                </a:solidFill>
              </a:rPr>
              <a:t>ngModel</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47338"/>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1383" y="3244538"/>
            <a:ext cx="7213600" cy="2286000"/>
          </a:xfrm>
          <a:prstGeom prst="rect">
            <a:avLst/>
          </a:prstGeom>
        </p:spPr>
      </p:pic>
    </p:spTree>
    <p:extLst>
      <p:ext uri="{BB962C8B-B14F-4D97-AF65-F5344CB8AC3E}">
        <p14:creationId xmlns:p14="http://schemas.microsoft.com/office/powerpoint/2010/main" val="9588777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ngForm</a:t>
            </a:r>
            <a:r>
              <a:rPr lang="en-GB" sz="3200" dirty="0">
                <a:solidFill>
                  <a:schemeClr val="bg2">
                    <a:lumMod val="50000"/>
                  </a:schemeClr>
                </a:solidFill>
              </a:rPr>
              <a:t> and </a:t>
            </a:r>
            <a:r>
              <a:rPr lang="en-GB" sz="3200" dirty="0" err="1">
                <a:solidFill>
                  <a:schemeClr val="bg2">
                    <a:lumMod val="50000"/>
                  </a:schemeClr>
                </a:solidFill>
              </a:rPr>
              <a:t>ngModel</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509" y="1306356"/>
            <a:ext cx="4416905" cy="5049994"/>
          </a:xfrm>
          <a:prstGeom prst="rect">
            <a:avLst/>
          </a:prstGeom>
        </p:spPr>
      </p:pic>
    </p:spTree>
    <p:extLst>
      <p:ext uri="{BB962C8B-B14F-4D97-AF65-F5344CB8AC3E}">
        <p14:creationId xmlns:p14="http://schemas.microsoft.com/office/powerpoint/2010/main" val="9858202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808" y="4546600"/>
            <a:ext cx="8863584" cy="115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ngForm</a:t>
            </a:r>
            <a:r>
              <a:rPr lang="en-GB" sz="3200" dirty="0">
                <a:solidFill>
                  <a:schemeClr val="bg2">
                    <a:lumMod val="50000"/>
                  </a:schemeClr>
                </a:solidFill>
              </a:rPr>
              <a:t> and </a:t>
            </a:r>
            <a:r>
              <a:rPr lang="en-GB" sz="3200" dirty="0" err="1">
                <a:solidFill>
                  <a:schemeClr val="bg2">
                    <a:lumMod val="50000"/>
                  </a:schemeClr>
                </a:solidFill>
              </a:rPr>
              <a:t>ngModel</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47338"/>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200" y="3049700"/>
            <a:ext cx="6946900" cy="2514600"/>
          </a:xfrm>
          <a:prstGeom prst="rect">
            <a:avLst/>
          </a:prstGeom>
        </p:spPr>
      </p:pic>
    </p:spTree>
    <p:extLst>
      <p:ext uri="{BB962C8B-B14F-4D97-AF65-F5344CB8AC3E}">
        <p14:creationId xmlns:p14="http://schemas.microsoft.com/office/powerpoint/2010/main" val="18836356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radio buttons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380" y="1341028"/>
            <a:ext cx="4645498" cy="5060421"/>
          </a:xfrm>
          <a:prstGeom prst="rect">
            <a:avLst/>
          </a:prstGeom>
        </p:spPr>
      </p:pic>
    </p:spTree>
    <p:extLst>
      <p:ext uri="{BB962C8B-B14F-4D97-AF65-F5344CB8AC3E}">
        <p14:creationId xmlns:p14="http://schemas.microsoft.com/office/powerpoint/2010/main" val="6876458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808" y="4546600"/>
            <a:ext cx="8863584" cy="115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radio buttons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159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47338"/>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929" y="3060700"/>
            <a:ext cx="7010400" cy="2641600"/>
          </a:xfrm>
          <a:prstGeom prst="rect">
            <a:avLst/>
          </a:prstGeom>
        </p:spPr>
      </p:pic>
    </p:spTree>
    <p:extLst>
      <p:ext uri="{BB962C8B-B14F-4D97-AF65-F5344CB8AC3E}">
        <p14:creationId xmlns:p14="http://schemas.microsoft.com/office/powerpoint/2010/main" val="127740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flipV="1">
            <a:off x="7439852" y="4287175"/>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098190" y="3864285"/>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21" name="Straight Connector 20"/>
          <p:cNvCxnSpPr/>
          <p:nvPr/>
        </p:nvCxnSpPr>
        <p:spPr>
          <a:xfrm flipV="1">
            <a:off x="8712181" y="5431772"/>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400925" y="4507193"/>
            <a:ext cx="1071563" cy="7145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022774" y="4363240"/>
            <a:ext cx="1123645" cy="106853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70849" y="4363241"/>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947012" y="4352570"/>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66147" y="2939436"/>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423821" y="2867996"/>
            <a:ext cx="1819676" cy="13387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4909521" y="230065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396818" y="942996"/>
            <a:ext cx="5403306" cy="646331"/>
          </a:xfrm>
          <a:prstGeom prst="rect">
            <a:avLst/>
          </a:prstGeom>
          <a:noFill/>
        </p:spPr>
        <p:txBody>
          <a:bodyPr wrap="square" rtlCol="0">
            <a:spAutoFit/>
          </a:bodyPr>
          <a:lstStyle/>
          <a:p>
            <a:r>
              <a:rPr lang="en-GB" sz="3600" dirty="0">
                <a:solidFill>
                  <a:schemeClr val="bg2">
                    <a:lumMod val="50000"/>
                  </a:schemeClr>
                </a:solidFill>
              </a:rPr>
              <a:t>Components Architecture</a:t>
            </a:r>
          </a:p>
        </p:txBody>
      </p:sp>
      <p:sp>
        <p:nvSpPr>
          <p:cNvPr id="14" name="Rounded Rectangle 13"/>
          <p:cNvSpPr/>
          <p:nvPr/>
        </p:nvSpPr>
        <p:spPr>
          <a:xfrm>
            <a:off x="2978520" y="3864285"/>
            <a:ext cx="890603" cy="845779"/>
          </a:xfrm>
          <a:prstGeom prst="roundRect">
            <a:avLst/>
          </a:prstGeom>
          <a:solidFill>
            <a:srgbClr val="EF5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6" name="Rounded Rectangle 15"/>
          <p:cNvSpPr/>
          <p:nvPr/>
        </p:nvSpPr>
        <p:spPr>
          <a:xfrm>
            <a:off x="6817495"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7" name="Rounded Rectangle 16"/>
          <p:cNvSpPr/>
          <p:nvPr/>
        </p:nvSpPr>
        <p:spPr>
          <a:xfrm>
            <a:off x="1642205" y="499890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8" name="Rounded Rectangle 17"/>
          <p:cNvSpPr/>
          <p:nvPr/>
        </p:nvSpPr>
        <p:spPr>
          <a:xfrm>
            <a:off x="4268746"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9" name="Rounded Rectangle 18"/>
          <p:cNvSpPr/>
          <p:nvPr/>
        </p:nvSpPr>
        <p:spPr>
          <a:xfrm>
            <a:off x="5520832"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0" name="Rounded Rectangle 19"/>
          <p:cNvSpPr/>
          <p:nvPr/>
        </p:nvSpPr>
        <p:spPr>
          <a:xfrm>
            <a:off x="8135909" y="5008882"/>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9370519" y="5008882"/>
            <a:ext cx="890603" cy="845779"/>
          </a:xfrm>
          <a:prstGeom prst="roundRect">
            <a:avLst/>
          </a:prstGeom>
          <a:solidFill>
            <a:srgbClr val="D5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Tree>
    <p:extLst>
      <p:ext uri="{BB962C8B-B14F-4D97-AF65-F5344CB8AC3E}">
        <p14:creationId xmlns:p14="http://schemas.microsoft.com/office/powerpoint/2010/main" val="4019621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radio buttons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349206"/>
            <a:ext cx="4430405" cy="500714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719" y="1968426"/>
            <a:ext cx="6383030" cy="3768704"/>
          </a:xfrm>
          <a:prstGeom prst="rect">
            <a:avLst/>
          </a:prstGeom>
        </p:spPr>
      </p:pic>
    </p:spTree>
    <p:extLst>
      <p:ext uri="{BB962C8B-B14F-4D97-AF65-F5344CB8AC3E}">
        <p14:creationId xmlns:p14="http://schemas.microsoft.com/office/powerpoint/2010/main" val="7170905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808" y="4089400"/>
            <a:ext cx="8863584" cy="163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radio buttons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590138"/>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329" y="2565400"/>
            <a:ext cx="6959600" cy="3048000"/>
          </a:xfrm>
          <a:prstGeom prst="rect">
            <a:avLst/>
          </a:prstGeom>
        </p:spPr>
      </p:pic>
    </p:spTree>
    <p:extLst>
      <p:ext uri="{BB962C8B-B14F-4D97-AF65-F5344CB8AC3E}">
        <p14:creationId xmlns:p14="http://schemas.microsoft.com/office/powerpoint/2010/main" val="11475595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checkboxes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950" y="1289050"/>
            <a:ext cx="5741598" cy="5071745"/>
          </a:xfrm>
          <a:prstGeom prst="rect">
            <a:avLst/>
          </a:prstGeom>
        </p:spPr>
      </p:pic>
    </p:spTree>
    <p:extLst>
      <p:ext uri="{BB962C8B-B14F-4D97-AF65-F5344CB8AC3E}">
        <p14:creationId xmlns:p14="http://schemas.microsoft.com/office/powerpoint/2010/main" val="1702093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checkboxes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8"/>
            <a:ext cx="8863584" cy="213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629" y="2451964"/>
            <a:ext cx="7239000" cy="3632200"/>
          </a:xfrm>
          <a:prstGeom prst="rect">
            <a:avLst/>
          </a:prstGeom>
        </p:spPr>
      </p:pic>
    </p:spTree>
    <p:extLst>
      <p:ext uri="{BB962C8B-B14F-4D97-AF65-F5344CB8AC3E}">
        <p14:creationId xmlns:p14="http://schemas.microsoft.com/office/powerpoint/2010/main" val="17533626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Binding to checkboxes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8"/>
            <a:ext cx="8863584" cy="213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1079" y="2551243"/>
            <a:ext cx="6896100" cy="2438400"/>
          </a:xfrm>
          <a:prstGeom prst="rect">
            <a:avLst/>
          </a:prstGeom>
        </p:spPr>
      </p:pic>
    </p:spTree>
    <p:extLst>
      <p:ext uri="{BB962C8B-B14F-4D97-AF65-F5344CB8AC3E}">
        <p14:creationId xmlns:p14="http://schemas.microsoft.com/office/powerpoint/2010/main" val="14781092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449" y="2427717"/>
            <a:ext cx="4813300" cy="2374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773667"/>
            <a:ext cx="5118100" cy="3683000"/>
          </a:xfrm>
          <a:prstGeom prst="rect">
            <a:avLst/>
          </a:prstGeom>
        </p:spPr>
      </p:pic>
    </p:spTree>
    <p:extLst>
      <p:ext uri="{BB962C8B-B14F-4D97-AF65-F5344CB8AC3E}">
        <p14:creationId xmlns:p14="http://schemas.microsoft.com/office/powerpoint/2010/main" val="986934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09" y="2862398"/>
            <a:ext cx="6227791" cy="14604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446" y="1363798"/>
            <a:ext cx="4868995" cy="4640761"/>
          </a:xfrm>
          <a:prstGeom prst="rect">
            <a:avLst/>
          </a:prstGeom>
        </p:spPr>
      </p:pic>
    </p:spTree>
    <p:extLst>
      <p:ext uri="{BB962C8B-B14F-4D97-AF65-F5344CB8AC3E}">
        <p14:creationId xmlns:p14="http://schemas.microsoft.com/office/powerpoint/2010/main" val="20502069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1275963"/>
            <a:ext cx="6054508" cy="5056274"/>
          </a:xfrm>
          <a:prstGeom prst="rect">
            <a:avLst/>
          </a:prstGeom>
        </p:spPr>
      </p:pic>
    </p:spTree>
    <p:extLst>
      <p:ext uri="{BB962C8B-B14F-4D97-AF65-F5344CB8AC3E}">
        <p14:creationId xmlns:p14="http://schemas.microsoft.com/office/powerpoint/2010/main" val="3726694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8"/>
            <a:ext cx="8863584" cy="2130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500" y="2488170"/>
            <a:ext cx="6858000" cy="3429000"/>
          </a:xfrm>
          <a:prstGeom prst="rect">
            <a:avLst/>
          </a:prstGeom>
        </p:spPr>
      </p:pic>
    </p:spTree>
    <p:extLst>
      <p:ext uri="{BB962C8B-B14F-4D97-AF65-F5344CB8AC3E}">
        <p14:creationId xmlns:p14="http://schemas.microsoft.com/office/powerpoint/2010/main" val="5366473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169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125" y="1306356"/>
            <a:ext cx="7536651" cy="5049994"/>
          </a:xfrm>
          <a:prstGeom prst="rect">
            <a:avLst/>
          </a:prstGeom>
        </p:spPr>
      </p:pic>
    </p:spTree>
    <p:extLst>
      <p:ext uri="{BB962C8B-B14F-4D97-AF65-F5344CB8AC3E}">
        <p14:creationId xmlns:p14="http://schemas.microsoft.com/office/powerpoint/2010/main" val="161763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928688" y="3148006"/>
            <a:ext cx="1178975" cy="1200329"/>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871536" y="2432664"/>
            <a:ext cx="3100389" cy="646331"/>
          </a:xfrm>
          <a:prstGeom prst="rect">
            <a:avLst/>
          </a:prstGeom>
          <a:noFill/>
        </p:spPr>
        <p:txBody>
          <a:bodyPr wrap="square" rtlCol="0">
            <a:spAutoFit/>
          </a:bodyPr>
          <a:lstStyle/>
          <a:p>
            <a:r>
              <a:rPr lang="en-GB" sz="3600" dirty="0">
                <a:solidFill>
                  <a:schemeClr val="bg2">
                    <a:lumMod val="50000"/>
                  </a:schemeClr>
                </a:solidFill>
              </a:rPr>
              <a:t>Pipes</a:t>
            </a:r>
          </a:p>
        </p:txBody>
      </p:sp>
      <p:sp>
        <p:nvSpPr>
          <p:cNvPr id="12" name="TextBox 11"/>
          <p:cNvSpPr txBox="1"/>
          <p:nvPr/>
        </p:nvSpPr>
        <p:spPr>
          <a:xfrm>
            <a:off x="2481279" y="3078995"/>
            <a:ext cx="8872538" cy="1200329"/>
          </a:xfrm>
          <a:prstGeom prst="rect">
            <a:avLst/>
          </a:prstGeom>
          <a:noFill/>
        </p:spPr>
        <p:txBody>
          <a:bodyPr wrap="square" rtlCol="0">
            <a:spAutoFit/>
          </a:bodyPr>
          <a:lstStyle>
            <a:defPPr>
              <a:defRPr lang="en-US"/>
            </a:defPPr>
            <a:lvl1pPr>
              <a:defRPr sz="3600">
                <a:solidFill>
                  <a:schemeClr val="bg2">
                    <a:lumMod val="50000"/>
                  </a:schemeClr>
                </a:solidFill>
              </a:defRPr>
            </a:lvl1pPr>
          </a:lstStyle>
          <a:p>
            <a:r>
              <a:rPr lang="en-GB" dirty="0"/>
              <a:t>A pipe takes in data as input and transforms it to a desired output.</a:t>
            </a:r>
          </a:p>
        </p:txBody>
      </p:sp>
    </p:spTree>
    <p:extLst>
      <p:ext uri="{BB962C8B-B14F-4D97-AF65-F5344CB8AC3E}">
        <p14:creationId xmlns:p14="http://schemas.microsoft.com/office/powerpoint/2010/main" val="22710405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319" y="1375368"/>
            <a:ext cx="5723288" cy="4980982"/>
          </a:xfrm>
          <a:prstGeom prst="rect">
            <a:avLst/>
          </a:prstGeom>
        </p:spPr>
      </p:pic>
    </p:spTree>
    <p:extLst>
      <p:ext uri="{BB962C8B-B14F-4D97-AF65-F5344CB8AC3E}">
        <p14:creationId xmlns:p14="http://schemas.microsoft.com/office/powerpoint/2010/main" val="3157007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&lt;select&gt; option rendering and </a:t>
            </a:r>
            <a:r>
              <a:rPr lang="en-GB" sz="3200" dirty="0" err="1">
                <a:solidFill>
                  <a:schemeClr val="bg2">
                    <a:lumMod val="50000"/>
                  </a:schemeClr>
                </a:solidFill>
              </a:rPr>
              <a:t>ngValue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7"/>
            <a:ext cx="8863584" cy="22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582122"/>
            <a:ext cx="6858000" cy="3467100"/>
          </a:xfrm>
          <a:prstGeom prst="rect">
            <a:avLst/>
          </a:prstGeom>
        </p:spPr>
      </p:pic>
    </p:spTree>
    <p:extLst>
      <p:ext uri="{BB962C8B-B14F-4D97-AF65-F5344CB8AC3E}">
        <p14:creationId xmlns:p14="http://schemas.microsoft.com/office/powerpoint/2010/main" val="5760920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915" y="1306356"/>
            <a:ext cx="4748428" cy="5029816"/>
          </a:xfrm>
          <a:prstGeom prst="rect">
            <a:avLst/>
          </a:prstGeom>
        </p:spPr>
      </p:pic>
    </p:spTree>
    <p:extLst>
      <p:ext uri="{BB962C8B-B14F-4D97-AF65-F5344CB8AC3E}">
        <p14:creationId xmlns:p14="http://schemas.microsoft.com/office/powerpoint/2010/main" val="11241705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7"/>
            <a:ext cx="8863584" cy="22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700" y="2675144"/>
            <a:ext cx="6832600" cy="3340100"/>
          </a:xfrm>
          <a:prstGeom prst="rect">
            <a:avLst/>
          </a:prstGeom>
        </p:spPr>
      </p:pic>
    </p:spTree>
    <p:extLst>
      <p:ext uri="{BB962C8B-B14F-4D97-AF65-F5344CB8AC3E}">
        <p14:creationId xmlns:p14="http://schemas.microsoft.com/office/powerpoint/2010/main" val="2500568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828800"/>
            <a:ext cx="8064500" cy="3200400"/>
          </a:xfrm>
          <a:prstGeom prst="rect">
            <a:avLst/>
          </a:prstGeom>
        </p:spPr>
      </p:pic>
    </p:spTree>
    <p:extLst>
      <p:ext uri="{BB962C8B-B14F-4D97-AF65-F5344CB8AC3E}">
        <p14:creationId xmlns:p14="http://schemas.microsoft.com/office/powerpoint/2010/main" val="5972856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7"/>
            <a:ext cx="8863584" cy="2308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200" y="2427494"/>
            <a:ext cx="6959600" cy="3835400"/>
          </a:xfrm>
          <a:prstGeom prst="rect">
            <a:avLst/>
          </a:prstGeom>
        </p:spPr>
      </p:pic>
    </p:spTree>
    <p:extLst>
      <p:ext uri="{BB962C8B-B14F-4D97-AF65-F5344CB8AC3E}">
        <p14:creationId xmlns:p14="http://schemas.microsoft.com/office/powerpoint/2010/main" val="10748996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7"/>
            <a:ext cx="8863584" cy="22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5900" y="2448356"/>
            <a:ext cx="6667500" cy="3771900"/>
          </a:xfrm>
          <a:prstGeom prst="rect">
            <a:avLst/>
          </a:prstGeom>
        </p:spPr>
      </p:pic>
    </p:spTree>
    <p:extLst>
      <p:ext uri="{BB962C8B-B14F-4D97-AF65-F5344CB8AC3E}">
        <p14:creationId xmlns:p14="http://schemas.microsoft.com/office/powerpoint/2010/main" val="20472760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458" y="1289050"/>
            <a:ext cx="4731341" cy="5084314"/>
          </a:xfrm>
          <a:prstGeom prst="rect">
            <a:avLst/>
          </a:prstGeom>
        </p:spPr>
      </p:pic>
    </p:spTree>
    <p:extLst>
      <p:ext uri="{BB962C8B-B14F-4D97-AF65-F5344CB8AC3E}">
        <p14:creationId xmlns:p14="http://schemas.microsoft.com/office/powerpoint/2010/main" val="750646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9" name="Rectangle 8"/>
          <p:cNvSpPr/>
          <p:nvPr/>
        </p:nvSpPr>
        <p:spPr>
          <a:xfrm>
            <a:off x="1892808" y="3953927"/>
            <a:ext cx="8863584" cy="22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1454666"/>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100" y="2465594"/>
            <a:ext cx="6781800" cy="3759200"/>
          </a:xfrm>
          <a:prstGeom prst="rect">
            <a:avLst/>
          </a:prstGeom>
        </p:spPr>
      </p:pic>
    </p:spTree>
    <p:extLst>
      <p:ext uri="{BB962C8B-B14F-4D97-AF65-F5344CB8AC3E}">
        <p14:creationId xmlns:p14="http://schemas.microsoft.com/office/powerpoint/2010/main" val="19251443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179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355" y="1289050"/>
            <a:ext cx="6365145" cy="5070669"/>
          </a:xfrm>
          <a:prstGeom prst="rect">
            <a:avLst/>
          </a:prstGeom>
        </p:spPr>
      </p:pic>
    </p:spTree>
    <p:extLst>
      <p:ext uri="{BB962C8B-B14F-4D97-AF65-F5344CB8AC3E}">
        <p14:creationId xmlns:p14="http://schemas.microsoft.com/office/powerpoint/2010/main" val="81510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V="1">
            <a:off x="7439851" y="5441752"/>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439852" y="4287175"/>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098190" y="3864285"/>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21" name="Straight Connector 20"/>
          <p:cNvCxnSpPr/>
          <p:nvPr/>
        </p:nvCxnSpPr>
        <p:spPr>
          <a:xfrm flipV="1">
            <a:off x="8712181" y="5431772"/>
            <a:ext cx="136050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400925" y="4507193"/>
            <a:ext cx="1071563" cy="7145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022774" y="4363240"/>
            <a:ext cx="1123645" cy="106853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70849" y="4363241"/>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947012" y="4352570"/>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66147" y="2939436"/>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423821" y="2867996"/>
            <a:ext cx="1819676" cy="133874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4909521" y="230065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 name="TextBox 2"/>
          <p:cNvSpPr txBox="1"/>
          <p:nvPr/>
        </p:nvSpPr>
        <p:spPr>
          <a:xfrm>
            <a:off x="396818" y="942996"/>
            <a:ext cx="5403306" cy="646331"/>
          </a:xfrm>
          <a:prstGeom prst="rect">
            <a:avLst/>
          </a:prstGeom>
          <a:noFill/>
        </p:spPr>
        <p:txBody>
          <a:bodyPr wrap="square" rtlCol="0">
            <a:spAutoFit/>
          </a:bodyPr>
          <a:lstStyle/>
          <a:p>
            <a:r>
              <a:rPr lang="en-GB" sz="3600" dirty="0">
                <a:solidFill>
                  <a:schemeClr val="bg2">
                    <a:lumMod val="50000"/>
                  </a:schemeClr>
                </a:solidFill>
              </a:rPr>
              <a:t>Components Architecture</a:t>
            </a:r>
          </a:p>
        </p:txBody>
      </p:sp>
      <p:sp>
        <p:nvSpPr>
          <p:cNvPr id="14" name="Rounded Rectangle 13"/>
          <p:cNvSpPr/>
          <p:nvPr/>
        </p:nvSpPr>
        <p:spPr>
          <a:xfrm>
            <a:off x="2978520" y="3864285"/>
            <a:ext cx="890603" cy="845779"/>
          </a:xfrm>
          <a:prstGeom prst="roundRect">
            <a:avLst/>
          </a:prstGeom>
          <a:solidFill>
            <a:srgbClr val="EF5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6" name="Rounded Rectangle 15"/>
          <p:cNvSpPr/>
          <p:nvPr/>
        </p:nvSpPr>
        <p:spPr>
          <a:xfrm>
            <a:off x="6817495" y="3864285"/>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7" name="Rounded Rectangle 16"/>
          <p:cNvSpPr/>
          <p:nvPr/>
        </p:nvSpPr>
        <p:spPr>
          <a:xfrm>
            <a:off x="1642205" y="499890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8" name="Rounded Rectangle 17"/>
          <p:cNvSpPr/>
          <p:nvPr/>
        </p:nvSpPr>
        <p:spPr>
          <a:xfrm>
            <a:off x="4268746"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19" name="Rounded Rectangle 18"/>
          <p:cNvSpPr/>
          <p:nvPr/>
        </p:nvSpPr>
        <p:spPr>
          <a:xfrm>
            <a:off x="5520832" y="499265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0" name="Rounded Rectangle 19"/>
          <p:cNvSpPr/>
          <p:nvPr/>
        </p:nvSpPr>
        <p:spPr>
          <a:xfrm>
            <a:off x="8135909" y="5008882"/>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9370519" y="5008882"/>
            <a:ext cx="890603" cy="845779"/>
          </a:xfrm>
          <a:prstGeom prst="roundRect">
            <a:avLst/>
          </a:prstGeom>
          <a:solidFill>
            <a:srgbClr val="D5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7" name="Rounded Rectangle 26"/>
          <p:cNvSpPr/>
          <p:nvPr/>
        </p:nvSpPr>
        <p:spPr>
          <a:xfrm>
            <a:off x="6907240" y="5018863"/>
            <a:ext cx="890603" cy="845779"/>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Tree>
    <p:extLst>
      <p:ext uri="{BB962C8B-B14F-4D97-AF65-F5344CB8AC3E}">
        <p14:creationId xmlns:p14="http://schemas.microsoft.com/office/powerpoint/2010/main" val="18511341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284281"/>
            <a:ext cx="6426200" cy="5076927"/>
          </a:xfrm>
          <a:prstGeom prst="rect">
            <a:avLst/>
          </a:prstGeom>
        </p:spPr>
      </p:pic>
    </p:spTree>
    <p:extLst>
      <p:ext uri="{BB962C8B-B14F-4D97-AF65-F5344CB8AC3E}">
        <p14:creationId xmlns:p14="http://schemas.microsoft.com/office/powerpoint/2010/main" val="12305250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Form validation and error states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sp>
        <p:nvSpPr>
          <p:cNvPr id="4" name="Rectangle 3"/>
          <p:cNvSpPr/>
          <p:nvPr/>
        </p:nvSpPr>
        <p:spPr>
          <a:xfrm>
            <a:off x="434378" y="5717638"/>
            <a:ext cx="10243958" cy="369332"/>
          </a:xfrm>
          <a:prstGeom prst="rect">
            <a:avLst/>
          </a:prstGeom>
        </p:spPr>
        <p:txBody>
          <a:bodyPr wrap="none">
            <a:spAutoFit/>
          </a:bodyPr>
          <a:lstStyle/>
          <a:p>
            <a:r>
              <a:rPr lang="en-GB" dirty="0"/>
              <a:t>You can find the list here: </a:t>
            </a:r>
            <a:r>
              <a:rPr lang="en-GB" dirty="0">
                <a:hlinkClick r:id="rId3"/>
              </a:rPr>
              <a:t>https://angular.io/api/forms/Validators</a:t>
            </a:r>
            <a:r>
              <a:rPr lang="en-GB" dirty="0"/>
              <a:t> or implement your own custom validators.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358900"/>
            <a:ext cx="9550400" cy="4140200"/>
          </a:xfrm>
          <a:prstGeom prst="rect">
            <a:avLst/>
          </a:prstGeom>
        </p:spPr>
      </p:pic>
    </p:spTree>
    <p:extLst>
      <p:ext uri="{BB962C8B-B14F-4D97-AF65-F5344CB8AC3E}">
        <p14:creationId xmlns:p14="http://schemas.microsoft.com/office/powerpoint/2010/main" val="18824744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Dynamically disabling submit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400" y="2044700"/>
            <a:ext cx="8585200" cy="2768600"/>
          </a:xfrm>
          <a:prstGeom prst="rect">
            <a:avLst/>
          </a:prstGeom>
        </p:spPr>
      </p:pic>
    </p:spTree>
    <p:extLst>
      <p:ext uri="{BB962C8B-B14F-4D97-AF65-F5344CB8AC3E}">
        <p14:creationId xmlns:p14="http://schemas.microsoft.com/office/powerpoint/2010/main" val="16358180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ngSubmit</a:t>
            </a:r>
            <a:r>
              <a:rPr lang="en-GB" sz="3200" dirty="0">
                <a:solidFill>
                  <a:schemeClr val="bg2">
                    <a:lumMod val="50000"/>
                  </a:schemeClr>
                </a:solidFill>
              </a:rPr>
              <a:t> &amp; stateless @Output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427581"/>
            <a:ext cx="11321931" cy="8829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099" y="2537711"/>
            <a:ext cx="6337300" cy="17726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4383" y="4546600"/>
            <a:ext cx="8686800" cy="1469736"/>
          </a:xfrm>
          <a:prstGeom prst="rect">
            <a:avLst/>
          </a:prstGeom>
        </p:spPr>
      </p:pic>
    </p:spTree>
    <p:extLst>
      <p:ext uri="{BB962C8B-B14F-4D97-AF65-F5344CB8AC3E}">
        <p14:creationId xmlns:p14="http://schemas.microsoft.com/office/powerpoint/2010/main" val="8633282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ngSubmit</a:t>
            </a:r>
            <a:r>
              <a:rPr lang="en-GB" sz="3200" dirty="0">
                <a:solidFill>
                  <a:schemeClr val="bg2">
                    <a:lumMod val="50000"/>
                  </a:schemeClr>
                </a:solidFill>
              </a:rPr>
              <a:t> &amp; stateless @Output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199" y="1337256"/>
            <a:ext cx="5753100" cy="4965389"/>
          </a:xfrm>
          <a:prstGeom prst="rect">
            <a:avLst/>
          </a:prstGeom>
        </p:spPr>
      </p:pic>
    </p:spTree>
    <p:extLst>
      <p:ext uri="{BB962C8B-B14F-4D97-AF65-F5344CB8AC3E}">
        <p14:creationId xmlns:p14="http://schemas.microsoft.com/office/powerpoint/2010/main" val="21038692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ngSubmit</a:t>
            </a:r>
            <a:r>
              <a:rPr lang="en-GB" sz="3200" dirty="0">
                <a:solidFill>
                  <a:schemeClr val="bg2">
                    <a:lumMod val="50000"/>
                  </a:schemeClr>
                </a:solidFill>
              </a:rPr>
              <a:t> &amp; stateless @Output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Template-driven Forms, Inputs and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73617"/>
            <a:ext cx="7073900" cy="4483100"/>
          </a:xfrm>
          <a:prstGeom prst="rect">
            <a:avLst/>
          </a:prstGeom>
        </p:spPr>
      </p:pic>
    </p:spTree>
    <p:extLst>
      <p:ext uri="{BB962C8B-B14F-4D97-AF65-F5344CB8AC3E}">
        <p14:creationId xmlns:p14="http://schemas.microsoft.com/office/powerpoint/2010/main" val="1774451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83721" y="2657784"/>
            <a:ext cx="5176353" cy="830997"/>
          </a:xfrm>
          <a:prstGeom prst="rect">
            <a:avLst/>
          </a:prstGeom>
          <a:noFill/>
        </p:spPr>
        <p:txBody>
          <a:bodyPr wrap="none" rtlCol="0">
            <a:spAutoFit/>
          </a:bodyPr>
          <a:lstStyle/>
          <a:p>
            <a:pPr algn="ctr"/>
            <a:r>
              <a:rPr lang="en-GB" sz="4800" b="1" dirty="0">
                <a:solidFill>
                  <a:schemeClr val="bg2">
                    <a:lumMod val="50000"/>
                  </a:schemeClr>
                </a:solidFill>
              </a:rPr>
              <a:t>Component routing</a:t>
            </a:r>
          </a:p>
        </p:txBody>
      </p:sp>
    </p:spTree>
    <p:extLst>
      <p:ext uri="{BB962C8B-B14F-4D97-AF65-F5344CB8AC3E}">
        <p14:creationId xmlns:p14="http://schemas.microsoft.com/office/powerpoint/2010/main" val="8057474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Base </a:t>
            </a:r>
            <a:r>
              <a:rPr lang="en-GB" sz="3200" dirty="0" err="1">
                <a:solidFill>
                  <a:schemeClr val="bg2">
                    <a:lumMod val="50000"/>
                  </a:schemeClr>
                </a:solidFill>
              </a:rPr>
              <a:t>href</a:t>
            </a:r>
            <a:r>
              <a:rPr lang="en-GB" sz="3200" dirty="0">
                <a:solidFill>
                  <a:schemeClr val="bg2">
                    <a:lumMod val="50000"/>
                  </a:schemeClr>
                </a:solidFill>
              </a:rPr>
              <a:t> and </a:t>
            </a:r>
            <a:r>
              <a:rPr lang="en-GB" sz="3200" dirty="0" err="1">
                <a:solidFill>
                  <a:schemeClr val="bg2">
                    <a:lumMod val="50000"/>
                  </a:schemeClr>
                </a:solidFill>
              </a:rPr>
              <a:t>RouterModule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1257300"/>
            <a:ext cx="8763000" cy="4330700"/>
          </a:xfrm>
          <a:prstGeom prst="rect">
            <a:avLst/>
          </a:prstGeom>
        </p:spPr>
      </p:pic>
    </p:spTree>
    <p:extLst>
      <p:ext uri="{BB962C8B-B14F-4D97-AF65-F5344CB8AC3E}">
        <p14:creationId xmlns:p14="http://schemas.microsoft.com/office/powerpoint/2010/main" val="17663356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Base </a:t>
            </a:r>
            <a:r>
              <a:rPr lang="en-GB" sz="3200" dirty="0" err="1">
                <a:solidFill>
                  <a:schemeClr val="bg2">
                    <a:lumMod val="50000"/>
                  </a:schemeClr>
                </a:solidFill>
              </a:rPr>
              <a:t>href</a:t>
            </a:r>
            <a:r>
              <a:rPr lang="en-GB" sz="3200" dirty="0">
                <a:solidFill>
                  <a:schemeClr val="bg2">
                    <a:lumMod val="50000"/>
                  </a:schemeClr>
                </a:solidFill>
              </a:rPr>
              <a:t> and </a:t>
            </a:r>
            <a:r>
              <a:rPr lang="en-GB" sz="3200" dirty="0" err="1">
                <a:solidFill>
                  <a:schemeClr val="bg2">
                    <a:lumMod val="50000"/>
                  </a:schemeClr>
                </a:solidFill>
              </a:rPr>
              <a:t>RouterModule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1" y="1305791"/>
            <a:ext cx="7662918" cy="5050560"/>
          </a:xfrm>
          <a:prstGeom prst="rect">
            <a:avLst/>
          </a:prstGeom>
        </p:spPr>
      </p:pic>
    </p:spTree>
    <p:extLst>
      <p:ext uri="{BB962C8B-B14F-4D97-AF65-F5344CB8AC3E}">
        <p14:creationId xmlns:p14="http://schemas.microsoft.com/office/powerpoint/2010/main" val="10264081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Route module routes and outlet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189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693" y="1197790"/>
            <a:ext cx="5746112" cy="4557712"/>
          </a:xfrm>
          <a:prstGeom prst="rect">
            <a:avLst/>
          </a:prstGeom>
        </p:spPr>
      </p:pic>
    </p:spTree>
    <p:extLst>
      <p:ext uri="{BB962C8B-B14F-4D97-AF65-F5344CB8AC3E}">
        <p14:creationId xmlns:p14="http://schemas.microsoft.com/office/powerpoint/2010/main" val="135520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499528" y="2657784"/>
            <a:ext cx="4944687" cy="830997"/>
          </a:xfrm>
          <a:prstGeom prst="rect">
            <a:avLst/>
          </a:prstGeom>
          <a:noFill/>
        </p:spPr>
        <p:txBody>
          <a:bodyPr wrap="none" rtlCol="0">
            <a:spAutoFit/>
          </a:bodyPr>
          <a:lstStyle/>
          <a:p>
            <a:pPr algn="ctr"/>
            <a:r>
              <a:rPr lang="en-GB" sz="4800" b="1" dirty="0">
                <a:solidFill>
                  <a:schemeClr val="bg2">
                    <a:lumMod val="50000"/>
                  </a:schemeClr>
                </a:solidFill>
              </a:rPr>
              <a:t>Set up instructions</a:t>
            </a:r>
          </a:p>
        </p:txBody>
      </p:sp>
    </p:spTree>
    <p:extLst>
      <p:ext uri="{BB962C8B-B14F-4D97-AF65-F5344CB8AC3E}">
        <p14:creationId xmlns:p14="http://schemas.microsoft.com/office/powerpoint/2010/main" val="18706799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Route module routes and outlet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241" y="1498600"/>
            <a:ext cx="5791200" cy="38481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2070100"/>
            <a:ext cx="4216400" cy="2705100"/>
          </a:xfrm>
          <a:prstGeom prst="rect">
            <a:avLst/>
          </a:prstGeom>
        </p:spPr>
      </p:pic>
    </p:spTree>
    <p:extLst>
      <p:ext uri="{BB962C8B-B14F-4D97-AF65-F5344CB8AC3E}">
        <p14:creationId xmlns:p14="http://schemas.microsoft.com/office/powerpoint/2010/main" val="4562072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Route module routes and outlet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1257300"/>
            <a:ext cx="5689600" cy="4343400"/>
          </a:xfrm>
          <a:prstGeom prst="rect">
            <a:avLst/>
          </a:prstGeom>
        </p:spPr>
      </p:pic>
    </p:spTree>
    <p:extLst>
      <p:ext uri="{BB962C8B-B14F-4D97-AF65-F5344CB8AC3E}">
        <p14:creationId xmlns:p14="http://schemas.microsoft.com/office/powerpoint/2010/main" val="11860585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Route module routes and outlet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252682"/>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808" y="3453495"/>
            <a:ext cx="2959100" cy="1028700"/>
          </a:xfrm>
          <a:prstGeom prst="rect">
            <a:avLst/>
          </a:prstGeom>
        </p:spPr>
      </p:pic>
    </p:spTree>
    <p:extLst>
      <p:ext uri="{BB962C8B-B14F-4D97-AF65-F5344CB8AC3E}">
        <p14:creationId xmlns:p14="http://schemas.microsoft.com/office/powerpoint/2010/main" val="5489280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Wildcard routes for 404 handling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260" y="1306356"/>
            <a:ext cx="5893892" cy="504999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894317"/>
            <a:ext cx="4318000" cy="3441700"/>
          </a:xfrm>
          <a:prstGeom prst="rect">
            <a:avLst/>
          </a:prstGeom>
        </p:spPr>
      </p:pic>
    </p:spTree>
    <p:extLst>
      <p:ext uri="{BB962C8B-B14F-4D97-AF65-F5344CB8AC3E}">
        <p14:creationId xmlns:p14="http://schemas.microsoft.com/office/powerpoint/2010/main" val="15251853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Wildcard routes for 404 handling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1638300"/>
            <a:ext cx="5651500" cy="3581400"/>
          </a:xfrm>
          <a:prstGeom prst="rect">
            <a:avLst/>
          </a:prstGeom>
        </p:spPr>
      </p:pic>
    </p:spTree>
    <p:extLst>
      <p:ext uri="{BB962C8B-B14F-4D97-AF65-F5344CB8AC3E}">
        <p14:creationId xmlns:p14="http://schemas.microsoft.com/office/powerpoint/2010/main" val="10518815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Wildcard routes for 404 handling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86430"/>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3775" y="3456357"/>
            <a:ext cx="1308100" cy="5461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0625" y="2669140"/>
            <a:ext cx="2616200" cy="266700"/>
          </a:xfrm>
          <a:prstGeom prst="rect">
            <a:avLst/>
          </a:prstGeom>
        </p:spPr>
      </p:pic>
    </p:spTree>
    <p:extLst>
      <p:ext uri="{BB962C8B-B14F-4D97-AF65-F5344CB8AC3E}">
        <p14:creationId xmlns:p14="http://schemas.microsoft.com/office/powerpoint/2010/main" val="4006782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Understanding </a:t>
            </a:r>
            <a:r>
              <a:rPr lang="en-GB" sz="3200" dirty="0" err="1">
                <a:solidFill>
                  <a:schemeClr val="bg2">
                    <a:lumMod val="50000"/>
                  </a:schemeClr>
                </a:solidFill>
              </a:rPr>
              <a:t>routerLink</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639" y="1289050"/>
            <a:ext cx="5356961" cy="4998288"/>
          </a:xfrm>
          <a:prstGeom prst="rect">
            <a:avLst/>
          </a:prstGeom>
        </p:spPr>
      </p:pic>
    </p:spTree>
    <p:extLst>
      <p:ext uri="{BB962C8B-B14F-4D97-AF65-F5344CB8AC3E}">
        <p14:creationId xmlns:p14="http://schemas.microsoft.com/office/powerpoint/2010/main" val="11314381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Understanding </a:t>
            </a:r>
            <a:r>
              <a:rPr lang="en-GB" sz="3200" dirty="0" err="1">
                <a:solidFill>
                  <a:schemeClr val="bg2">
                    <a:lumMod val="50000"/>
                  </a:schemeClr>
                </a:solidFill>
              </a:rPr>
              <a:t>routerLink</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00" y="1638300"/>
            <a:ext cx="6197600" cy="3568700"/>
          </a:xfrm>
          <a:prstGeom prst="rect">
            <a:avLst/>
          </a:prstGeom>
        </p:spPr>
      </p:pic>
    </p:spTree>
    <p:extLst>
      <p:ext uri="{BB962C8B-B14F-4D97-AF65-F5344CB8AC3E}">
        <p14:creationId xmlns:p14="http://schemas.microsoft.com/office/powerpoint/2010/main" val="9194581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Understanding </a:t>
            </a:r>
            <a:r>
              <a:rPr lang="en-GB" sz="3200" dirty="0" err="1">
                <a:solidFill>
                  <a:schemeClr val="bg2">
                    <a:lumMod val="50000"/>
                  </a:schemeClr>
                </a:solidFill>
              </a:rPr>
              <a:t>routerLink</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86430"/>
            <a:ext cx="8863584" cy="27249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773" y="3371939"/>
            <a:ext cx="2311400" cy="901700"/>
          </a:xfrm>
          <a:prstGeom prst="rect">
            <a:avLst/>
          </a:prstGeom>
        </p:spPr>
      </p:pic>
    </p:spTree>
    <p:extLst>
      <p:ext uri="{BB962C8B-B14F-4D97-AF65-F5344CB8AC3E}">
        <p14:creationId xmlns:p14="http://schemas.microsoft.com/office/powerpoint/2010/main" val="3889876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Understanding </a:t>
            </a:r>
            <a:r>
              <a:rPr lang="en-GB" sz="3200" dirty="0" err="1">
                <a:solidFill>
                  <a:schemeClr val="bg2">
                    <a:lumMod val="50000"/>
                  </a:schemeClr>
                </a:solidFill>
              </a:rPr>
              <a:t>routerLink</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199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86430"/>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875" y="2667000"/>
            <a:ext cx="1841500" cy="254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6537" y="3400973"/>
            <a:ext cx="2108200" cy="812800"/>
          </a:xfrm>
          <a:prstGeom prst="rect">
            <a:avLst/>
          </a:prstGeom>
        </p:spPr>
      </p:pic>
    </p:spTree>
    <p:extLst>
      <p:ext uri="{BB962C8B-B14F-4D97-AF65-F5344CB8AC3E}">
        <p14:creationId xmlns:p14="http://schemas.microsoft.com/office/powerpoint/2010/main" val="81315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Introduction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Introduction</a:t>
            </a:r>
          </a:p>
        </p:txBody>
      </p:sp>
      <p:sp>
        <p:nvSpPr>
          <p:cNvPr id="2" name="TextBox 1"/>
          <p:cNvSpPr txBox="1"/>
          <p:nvPr/>
        </p:nvSpPr>
        <p:spPr>
          <a:xfrm>
            <a:off x="3067249" y="2657784"/>
            <a:ext cx="5809219" cy="2308324"/>
          </a:xfrm>
          <a:prstGeom prst="rect">
            <a:avLst/>
          </a:prstGeom>
          <a:noFill/>
        </p:spPr>
        <p:txBody>
          <a:bodyPr wrap="none" rtlCol="0">
            <a:spAutoFit/>
          </a:bodyPr>
          <a:lstStyle/>
          <a:p>
            <a:pPr algn="ctr"/>
            <a:r>
              <a:rPr lang="en-GB" sz="4800" b="1" dirty="0">
                <a:solidFill>
                  <a:schemeClr val="bg2">
                    <a:lumMod val="50000"/>
                  </a:schemeClr>
                </a:solidFill>
              </a:rPr>
              <a:t>Angular</a:t>
            </a:r>
          </a:p>
          <a:p>
            <a:pPr algn="ctr"/>
            <a:r>
              <a:rPr lang="en-GB" sz="4800" b="1" dirty="0" err="1">
                <a:solidFill>
                  <a:schemeClr val="bg2">
                    <a:lumMod val="50000"/>
                  </a:schemeClr>
                </a:solidFill>
              </a:rPr>
              <a:t>TypeScript</a:t>
            </a:r>
            <a:endParaRPr lang="en-GB" sz="4800" b="1" dirty="0">
              <a:solidFill>
                <a:schemeClr val="bg2">
                  <a:lumMod val="50000"/>
                </a:schemeClr>
              </a:solidFill>
            </a:endParaRPr>
          </a:p>
          <a:p>
            <a:pPr algn="ctr"/>
            <a:r>
              <a:rPr lang="en-GB" sz="4800" b="1" dirty="0" err="1">
                <a:solidFill>
                  <a:schemeClr val="bg2">
                    <a:lumMod val="50000"/>
                  </a:schemeClr>
                </a:solidFill>
              </a:rPr>
              <a:t>FrontEnd</a:t>
            </a:r>
            <a:r>
              <a:rPr lang="en-GB" sz="4800" b="1" dirty="0">
                <a:solidFill>
                  <a:schemeClr val="bg2">
                    <a:lumMod val="50000"/>
                  </a:schemeClr>
                </a:solidFill>
              </a:rPr>
              <a:t> Architecture</a:t>
            </a:r>
          </a:p>
        </p:txBody>
      </p:sp>
    </p:spTree>
    <p:extLst>
      <p:ext uri="{BB962C8B-B14F-4D97-AF65-F5344CB8AC3E}">
        <p14:creationId xmlns:p14="http://schemas.microsoft.com/office/powerpoint/2010/main" val="94850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Setup instructions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ectangle 1"/>
          <p:cNvSpPr/>
          <p:nvPr/>
        </p:nvSpPr>
        <p:spPr>
          <a:xfrm>
            <a:off x="396817" y="1385158"/>
            <a:ext cx="11438623" cy="5355312"/>
          </a:xfrm>
          <a:prstGeom prst="rect">
            <a:avLst/>
          </a:prstGeom>
        </p:spPr>
        <p:txBody>
          <a:bodyPr wrap="square">
            <a:spAutoFit/>
          </a:bodyPr>
          <a:lstStyle/>
          <a:p>
            <a:r>
              <a:rPr lang="en-GB" dirty="0">
                <a:solidFill>
                  <a:schemeClr val="bg2">
                    <a:lumMod val="50000"/>
                  </a:schemeClr>
                </a:solidFill>
              </a:rPr>
              <a:t>This course has been developed with the following tools which we recommend to use in order to follow up with the explanations although they are not mandatory</a:t>
            </a:r>
          </a:p>
          <a:p>
            <a:endParaRPr lang="en-GB" dirty="0">
              <a:solidFill>
                <a:schemeClr val="bg2">
                  <a:lumMod val="50000"/>
                </a:schemeClr>
              </a:solidFill>
            </a:endParaRPr>
          </a:p>
          <a:p>
            <a:r>
              <a:rPr lang="en-GB" b="1" i="0" u="sng" dirty="0">
                <a:solidFill>
                  <a:schemeClr val="bg2">
                    <a:lumMod val="50000"/>
                  </a:schemeClr>
                </a:solidFill>
                <a:effectLst/>
              </a:rPr>
              <a:t>Tools</a:t>
            </a:r>
          </a:p>
          <a:p>
            <a:endParaRPr lang="en-GB" b="1" i="0" dirty="0">
              <a:solidFill>
                <a:schemeClr val="bg2">
                  <a:lumMod val="50000"/>
                </a:schemeClr>
              </a:solidFill>
              <a:effectLst/>
            </a:endParaRPr>
          </a:p>
          <a:p>
            <a:r>
              <a:rPr lang="en-GB" b="1" i="0" dirty="0">
                <a:solidFill>
                  <a:schemeClr val="bg2">
                    <a:lumMod val="50000"/>
                  </a:schemeClr>
                </a:solidFill>
                <a:effectLst/>
              </a:rPr>
              <a:t>Text editor</a:t>
            </a:r>
            <a:r>
              <a:rPr lang="en-GB" b="0" i="0" dirty="0">
                <a:solidFill>
                  <a:schemeClr val="bg2">
                    <a:lumMod val="50000"/>
                  </a:schemeClr>
                </a:solidFill>
                <a:effectLst/>
              </a:rPr>
              <a:t>: Visual Studio Code, you can </a:t>
            </a:r>
            <a:r>
              <a:rPr lang="en-GB" b="0" i="0" u="sng" dirty="0">
                <a:solidFill>
                  <a:schemeClr val="bg2">
                    <a:lumMod val="50000"/>
                  </a:schemeClr>
                </a:solidFill>
                <a:effectLst/>
                <a:hlinkClick r:id="rId3"/>
              </a:rPr>
              <a:t>download it here</a:t>
            </a:r>
            <a:r>
              <a:rPr lang="en-GB" b="0" i="0" dirty="0">
                <a:solidFill>
                  <a:schemeClr val="bg2">
                    <a:lumMod val="50000"/>
                  </a:schemeClr>
                </a:solidFill>
                <a:effectLst/>
              </a:rPr>
              <a:t> for both Mac, Windows and Linux.</a:t>
            </a:r>
          </a:p>
          <a:p>
            <a:pPr marL="742950" lvl="1" indent="-285750">
              <a:buFont typeface="Arial" charset="0"/>
              <a:buChar char="•"/>
            </a:pPr>
            <a:r>
              <a:rPr lang="en-GB" b="1" i="0" dirty="0">
                <a:solidFill>
                  <a:schemeClr val="bg2">
                    <a:lumMod val="50000"/>
                  </a:schemeClr>
                </a:solidFill>
                <a:effectLst/>
              </a:rPr>
              <a:t>(</a:t>
            </a:r>
            <a:r>
              <a:rPr lang="en-GB" b="1" i="0" dirty="0" err="1">
                <a:solidFill>
                  <a:schemeClr val="bg2">
                    <a:lumMod val="50000"/>
                  </a:schemeClr>
                </a:solidFill>
                <a:effectLst/>
              </a:rPr>
              <a:t>VSCode</a:t>
            </a:r>
            <a:r>
              <a:rPr lang="en-GB" b="1" i="0" dirty="0">
                <a:solidFill>
                  <a:schemeClr val="bg2">
                    <a:lumMod val="50000"/>
                  </a:schemeClr>
                </a:solidFill>
                <a:effectLst/>
              </a:rPr>
              <a:t> Plugin) Angular Language features</a:t>
            </a:r>
            <a:r>
              <a:rPr lang="en-GB" b="0" i="0" dirty="0">
                <a:solidFill>
                  <a:schemeClr val="bg2">
                    <a:lumMod val="50000"/>
                  </a:schemeClr>
                </a:solidFill>
                <a:effectLst/>
              </a:rPr>
              <a:t>: </a:t>
            </a:r>
            <a:r>
              <a:rPr lang="en-GB" b="0" i="0" u="sng" dirty="0">
                <a:solidFill>
                  <a:schemeClr val="bg2">
                    <a:lumMod val="50000"/>
                  </a:schemeClr>
                </a:solidFill>
                <a:effectLst/>
                <a:hlinkClick r:id="rId4"/>
              </a:rPr>
              <a:t>Link here</a:t>
            </a:r>
            <a:endParaRPr lang="en-GB" b="0" i="0" dirty="0">
              <a:solidFill>
                <a:schemeClr val="bg2">
                  <a:lumMod val="50000"/>
                </a:schemeClr>
              </a:solidFill>
              <a:effectLst/>
            </a:endParaRPr>
          </a:p>
          <a:p>
            <a:pPr marL="742950" lvl="1" indent="-285750">
              <a:buFont typeface="Arial" charset="0"/>
              <a:buChar char="•"/>
            </a:pPr>
            <a:r>
              <a:rPr lang="en-GB" b="1" i="0" dirty="0">
                <a:solidFill>
                  <a:schemeClr val="bg2">
                    <a:lumMod val="50000"/>
                  </a:schemeClr>
                </a:solidFill>
                <a:effectLst/>
              </a:rPr>
              <a:t>(</a:t>
            </a:r>
            <a:r>
              <a:rPr lang="en-GB" b="1" i="0" dirty="0" err="1">
                <a:solidFill>
                  <a:schemeClr val="bg2">
                    <a:lumMod val="50000"/>
                  </a:schemeClr>
                </a:solidFill>
                <a:effectLst/>
              </a:rPr>
              <a:t>VSCode</a:t>
            </a:r>
            <a:r>
              <a:rPr lang="en-GB" b="1" i="0" dirty="0">
                <a:solidFill>
                  <a:schemeClr val="bg2">
                    <a:lumMod val="50000"/>
                  </a:schemeClr>
                </a:solidFill>
                <a:effectLst/>
              </a:rPr>
              <a:t> Plugin) </a:t>
            </a:r>
            <a:r>
              <a:rPr lang="en-GB" b="1" i="0" dirty="0" err="1">
                <a:solidFill>
                  <a:schemeClr val="bg2">
                    <a:lumMod val="50000"/>
                  </a:schemeClr>
                </a:solidFill>
                <a:effectLst/>
              </a:rPr>
              <a:t>VSCode</a:t>
            </a:r>
            <a:r>
              <a:rPr lang="en-GB" b="1" i="0" dirty="0">
                <a:solidFill>
                  <a:schemeClr val="bg2">
                    <a:lumMod val="50000"/>
                  </a:schemeClr>
                </a:solidFill>
                <a:effectLst/>
              </a:rPr>
              <a:t> Icons</a:t>
            </a:r>
            <a:r>
              <a:rPr lang="en-GB" b="0" i="0" dirty="0">
                <a:solidFill>
                  <a:schemeClr val="bg2">
                    <a:lumMod val="50000"/>
                  </a:schemeClr>
                </a:solidFill>
                <a:effectLst/>
              </a:rPr>
              <a:t>: </a:t>
            </a:r>
            <a:r>
              <a:rPr lang="en-GB" b="0" i="0" u="sng" dirty="0">
                <a:solidFill>
                  <a:schemeClr val="bg2">
                    <a:lumMod val="50000"/>
                  </a:schemeClr>
                </a:solidFill>
                <a:effectLst/>
                <a:hlinkClick r:id="rId5"/>
              </a:rPr>
              <a:t>Link here</a:t>
            </a:r>
            <a:endParaRPr lang="en-GB" b="0" i="0" dirty="0">
              <a:solidFill>
                <a:schemeClr val="bg2">
                  <a:lumMod val="50000"/>
                </a:schemeClr>
              </a:solidFill>
              <a:effectLst/>
            </a:endParaRPr>
          </a:p>
          <a:p>
            <a:r>
              <a:rPr lang="en-GB" b="1" i="0" dirty="0">
                <a:solidFill>
                  <a:schemeClr val="bg2">
                    <a:lumMod val="50000"/>
                  </a:schemeClr>
                </a:solidFill>
                <a:effectLst/>
              </a:rPr>
              <a:t>Browser</a:t>
            </a:r>
            <a:r>
              <a:rPr lang="en-GB" b="0" i="0" dirty="0">
                <a:solidFill>
                  <a:schemeClr val="bg2">
                    <a:lumMod val="50000"/>
                  </a:schemeClr>
                </a:solidFill>
                <a:effectLst/>
              </a:rPr>
              <a:t>: Google Chrome, you can </a:t>
            </a:r>
            <a:r>
              <a:rPr lang="en-GB" b="0" i="0" u="sng" dirty="0">
                <a:solidFill>
                  <a:schemeClr val="bg2">
                    <a:lumMod val="50000"/>
                  </a:schemeClr>
                </a:solidFill>
                <a:effectLst/>
                <a:hlinkClick r:id="rId6"/>
              </a:rPr>
              <a:t>download it here.</a:t>
            </a:r>
            <a:endParaRPr lang="en-GB" b="0" i="0" u="sng" dirty="0">
              <a:solidFill>
                <a:schemeClr val="bg2">
                  <a:lumMod val="50000"/>
                </a:schemeClr>
              </a:solidFill>
              <a:effectLst/>
            </a:endParaRPr>
          </a:p>
          <a:p>
            <a:endParaRPr lang="en-GB" u="sng" dirty="0">
              <a:solidFill>
                <a:schemeClr val="bg2">
                  <a:lumMod val="50000"/>
                </a:schemeClr>
              </a:solidFill>
            </a:endParaRPr>
          </a:p>
          <a:p>
            <a:r>
              <a:rPr lang="en-GB" b="1" i="0" u="sng" dirty="0">
                <a:solidFill>
                  <a:schemeClr val="bg2">
                    <a:lumMod val="50000"/>
                  </a:schemeClr>
                </a:solidFill>
                <a:effectLst/>
              </a:rPr>
              <a:t>Prerequisites</a:t>
            </a:r>
            <a:endParaRPr lang="en-GB" b="0" i="0" u="sng" dirty="0">
              <a:solidFill>
                <a:schemeClr val="bg2">
                  <a:lumMod val="50000"/>
                </a:schemeClr>
              </a:solidFill>
              <a:effectLst/>
            </a:endParaRPr>
          </a:p>
          <a:p>
            <a:endParaRPr lang="en-GB" b="0" i="0" dirty="0">
              <a:solidFill>
                <a:schemeClr val="bg2">
                  <a:lumMod val="50000"/>
                </a:schemeClr>
              </a:solidFill>
              <a:effectLst/>
            </a:endParaRPr>
          </a:p>
          <a:p>
            <a:r>
              <a:rPr lang="en-GB" b="0" i="0" dirty="0">
                <a:solidFill>
                  <a:schemeClr val="bg2">
                    <a:lumMod val="50000"/>
                  </a:schemeClr>
                </a:solidFill>
                <a:effectLst/>
              </a:rPr>
              <a:t>Please make sure that you have the following installed:</a:t>
            </a:r>
          </a:p>
          <a:p>
            <a:pPr marL="742950" lvl="1" indent="-285750">
              <a:buFont typeface="Arial" charset="0"/>
              <a:buChar char="•"/>
            </a:pPr>
            <a:r>
              <a:rPr lang="en-GB" b="0" i="0" dirty="0">
                <a:solidFill>
                  <a:schemeClr val="bg2">
                    <a:lumMod val="50000"/>
                  </a:schemeClr>
                </a:solidFill>
                <a:effectLst/>
              </a:rPr>
              <a:t>Install the latest version of </a:t>
            </a:r>
            <a:r>
              <a:rPr lang="en-GB" b="0" i="0" u="sng" dirty="0">
                <a:solidFill>
                  <a:schemeClr val="bg2">
                    <a:lumMod val="50000"/>
                  </a:schemeClr>
                </a:solidFill>
                <a:effectLst/>
                <a:hlinkClick r:id="rId7"/>
              </a:rPr>
              <a:t>Node.js</a:t>
            </a:r>
            <a:r>
              <a:rPr lang="en-GB" b="0" i="0" dirty="0">
                <a:solidFill>
                  <a:schemeClr val="bg2">
                    <a:lumMod val="50000"/>
                  </a:schemeClr>
                </a:solidFill>
                <a:effectLst/>
              </a:rPr>
              <a:t> (Mac or Windows)</a:t>
            </a:r>
          </a:p>
          <a:p>
            <a:pPr marL="742950" lvl="1" indent="-285750">
              <a:buFont typeface="Arial" charset="0"/>
              <a:buChar char="•"/>
            </a:pPr>
            <a:r>
              <a:rPr lang="en-GB" dirty="0">
                <a:solidFill>
                  <a:schemeClr val="bg2">
                    <a:lumMod val="50000"/>
                  </a:schemeClr>
                </a:solidFill>
              </a:rPr>
              <a:t>Typescript if you haven’t already got it installed: </a:t>
            </a:r>
            <a:r>
              <a:rPr lang="en-GB" dirty="0" err="1">
                <a:solidFill>
                  <a:schemeClr val="bg2">
                    <a:lumMod val="50000"/>
                  </a:schemeClr>
                </a:solidFill>
              </a:rPr>
              <a:t>npm</a:t>
            </a:r>
            <a:r>
              <a:rPr lang="en-GB" dirty="0">
                <a:solidFill>
                  <a:schemeClr val="bg2">
                    <a:lumMod val="50000"/>
                  </a:schemeClr>
                </a:solidFill>
              </a:rPr>
              <a:t> install –g typescript</a:t>
            </a:r>
            <a:endParaRPr lang="en-GB" b="0" i="0" dirty="0">
              <a:solidFill>
                <a:schemeClr val="bg2">
                  <a:lumMod val="50000"/>
                </a:schemeClr>
              </a:solidFill>
              <a:effectLst/>
            </a:endParaRPr>
          </a:p>
          <a:p>
            <a:pPr marL="742950" lvl="1" indent="-285750">
              <a:buFont typeface="Arial" charset="0"/>
              <a:buChar char="•"/>
            </a:pPr>
            <a:r>
              <a:rPr lang="en-GB" b="0" i="0" dirty="0">
                <a:solidFill>
                  <a:schemeClr val="bg2">
                    <a:lumMod val="50000"/>
                  </a:schemeClr>
                </a:solidFill>
                <a:effectLst/>
              </a:rPr>
              <a:t>Node Sass, you may need it if you haven't already got it installed: </a:t>
            </a:r>
            <a:r>
              <a:rPr lang="en-GB" b="0" i="1" dirty="0" err="1">
                <a:solidFill>
                  <a:schemeClr val="bg2">
                    <a:lumMod val="50000"/>
                  </a:schemeClr>
                </a:solidFill>
                <a:effectLst/>
              </a:rPr>
              <a:t>npm</a:t>
            </a:r>
            <a:r>
              <a:rPr lang="en-GB" b="0" i="1" dirty="0">
                <a:solidFill>
                  <a:schemeClr val="bg2">
                    <a:lumMod val="50000"/>
                  </a:schemeClr>
                </a:solidFill>
                <a:effectLst/>
              </a:rPr>
              <a:t> install -g node-sass</a:t>
            </a:r>
          </a:p>
          <a:p>
            <a:pPr marL="742950" lvl="1" indent="-285750">
              <a:buFont typeface="Arial" charset="0"/>
              <a:buChar char="•"/>
            </a:pPr>
            <a:r>
              <a:rPr lang="en-GB" dirty="0">
                <a:solidFill>
                  <a:schemeClr val="bg2">
                    <a:lumMod val="50000"/>
                  </a:schemeClr>
                </a:solidFill>
              </a:rPr>
              <a:t>Angular CLI: </a:t>
            </a:r>
            <a:r>
              <a:rPr lang="en-GB" i="1" dirty="0" err="1">
                <a:solidFill>
                  <a:schemeClr val="bg2">
                    <a:lumMod val="50000"/>
                  </a:schemeClr>
                </a:solidFill>
              </a:rPr>
              <a:t>npm</a:t>
            </a:r>
            <a:r>
              <a:rPr lang="en-GB" i="1" dirty="0">
                <a:solidFill>
                  <a:schemeClr val="bg2">
                    <a:lumMod val="50000"/>
                  </a:schemeClr>
                </a:solidFill>
              </a:rPr>
              <a:t> install –g @angular/cli</a:t>
            </a:r>
            <a:endParaRPr lang="en-GB" b="0" i="1" dirty="0">
              <a:solidFill>
                <a:schemeClr val="bg2">
                  <a:lumMod val="50000"/>
                </a:schemeClr>
              </a:solidFill>
              <a:effectLst/>
            </a:endParaRPr>
          </a:p>
          <a:p>
            <a:endParaRPr lang="en-GB" b="1" i="0" dirty="0">
              <a:solidFill>
                <a:schemeClr val="bg2">
                  <a:lumMod val="50000"/>
                </a:schemeClr>
              </a:solidFill>
              <a:effectLst/>
            </a:endParaRPr>
          </a:p>
          <a:p>
            <a:endParaRPr lang="en-GB" b="1" i="0" dirty="0">
              <a:solidFill>
                <a:schemeClr val="bg2">
                  <a:lumMod val="50000"/>
                </a:schemeClr>
              </a:solidFill>
              <a:effectLst/>
            </a:endParaRPr>
          </a:p>
        </p:txBody>
      </p:sp>
    </p:spTree>
    <p:extLst>
      <p:ext uri="{BB962C8B-B14F-4D97-AF65-F5344CB8AC3E}">
        <p14:creationId xmlns:p14="http://schemas.microsoft.com/office/powerpoint/2010/main" val="7447059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Styling active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978" y="1289049"/>
            <a:ext cx="4192022" cy="5072165"/>
          </a:xfrm>
          <a:prstGeom prst="rect">
            <a:avLst/>
          </a:prstGeom>
        </p:spPr>
      </p:pic>
    </p:spTree>
    <p:extLst>
      <p:ext uri="{BB962C8B-B14F-4D97-AF65-F5344CB8AC3E}">
        <p14:creationId xmlns:p14="http://schemas.microsoft.com/office/powerpoint/2010/main" val="3800989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Styling active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185873"/>
            <a:ext cx="5181600" cy="4927600"/>
          </a:xfrm>
          <a:prstGeom prst="rect">
            <a:avLst/>
          </a:prstGeom>
        </p:spPr>
      </p:pic>
    </p:spTree>
    <p:extLst>
      <p:ext uri="{BB962C8B-B14F-4D97-AF65-F5344CB8AC3E}">
        <p14:creationId xmlns:p14="http://schemas.microsoft.com/office/powerpoint/2010/main" val="4462571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92808" y="3953927"/>
            <a:ext cx="8863584" cy="22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Styling active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86430"/>
            <a:ext cx="8863584" cy="27249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8256" y="3448886"/>
            <a:ext cx="6690360" cy="1962506"/>
          </a:xfrm>
          <a:prstGeom prst="rect">
            <a:avLst/>
          </a:prstGeom>
        </p:spPr>
      </p:pic>
    </p:spTree>
    <p:extLst>
      <p:ext uri="{BB962C8B-B14F-4D97-AF65-F5344CB8AC3E}">
        <p14:creationId xmlns:p14="http://schemas.microsoft.com/office/powerpoint/2010/main" val="15122804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92808" y="3953927"/>
            <a:ext cx="8863584" cy="2266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Styling active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8" y="2086430"/>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415" y="3364109"/>
            <a:ext cx="6634969" cy="204609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8875" y="2667000"/>
            <a:ext cx="1841500" cy="254000"/>
          </a:xfrm>
          <a:prstGeom prst="rect">
            <a:avLst/>
          </a:prstGeom>
        </p:spPr>
      </p:pic>
    </p:spTree>
    <p:extLst>
      <p:ext uri="{BB962C8B-B14F-4D97-AF65-F5344CB8AC3E}">
        <p14:creationId xmlns:p14="http://schemas.microsoft.com/office/powerpoint/2010/main" val="12332068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Styling active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076" y="1289049"/>
            <a:ext cx="4773324" cy="5084629"/>
          </a:xfrm>
          <a:prstGeom prst="rect">
            <a:avLst/>
          </a:prstGeom>
        </p:spPr>
      </p:pic>
    </p:spTree>
    <p:extLst>
      <p:ext uri="{BB962C8B-B14F-4D97-AF65-F5344CB8AC3E}">
        <p14:creationId xmlns:p14="http://schemas.microsoft.com/office/powerpoint/2010/main" val="524333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 navigation with </a:t>
            </a:r>
            <a:r>
              <a:rPr lang="en-GB" sz="3200" dirty="0" err="1">
                <a:solidFill>
                  <a:schemeClr val="bg2">
                    <a:lumMod val="50000"/>
                  </a:schemeClr>
                </a:solidFill>
              </a:rPr>
              <a:t>ngFor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97" y="2400813"/>
            <a:ext cx="5437936" cy="24287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895" y="1517114"/>
            <a:ext cx="4020854" cy="4493182"/>
          </a:xfrm>
          <a:prstGeom prst="rect">
            <a:avLst/>
          </a:prstGeom>
        </p:spPr>
      </p:pic>
    </p:spTree>
    <p:extLst>
      <p:ext uri="{BB962C8B-B14F-4D97-AF65-F5344CB8AC3E}">
        <p14:creationId xmlns:p14="http://schemas.microsoft.com/office/powerpoint/2010/main" val="19835426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Dynamic navigation with </a:t>
            </a:r>
            <a:r>
              <a:rPr lang="en-GB" sz="3200" dirty="0" err="1">
                <a:solidFill>
                  <a:schemeClr val="bg2">
                    <a:lumMod val="50000"/>
                  </a:schemeClr>
                </a:solidFill>
              </a:rPr>
              <a:t>ngFor</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021" y="1454666"/>
            <a:ext cx="7667670" cy="4628120"/>
          </a:xfrm>
          <a:prstGeom prst="rect">
            <a:avLst/>
          </a:prstGeom>
        </p:spPr>
      </p:pic>
    </p:spTree>
    <p:extLst>
      <p:ext uri="{BB962C8B-B14F-4D97-AF65-F5344CB8AC3E}">
        <p14:creationId xmlns:p14="http://schemas.microsoft.com/office/powerpoint/2010/main" val="4296637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Feature-module routes with </a:t>
            </a:r>
            <a:r>
              <a:rPr lang="en-GB" sz="3200" dirty="0" err="1">
                <a:solidFill>
                  <a:schemeClr val="bg2">
                    <a:lumMod val="50000"/>
                  </a:schemeClr>
                </a:solidFill>
              </a:rPr>
              <a:t>forChild</a:t>
            </a:r>
            <a:r>
              <a:rPr lang="en-GB" sz="3200" dirty="0">
                <a:solidFill>
                  <a:schemeClr val="bg2">
                    <a:lumMod val="50000"/>
                  </a:schemeClr>
                </a:solidFill>
              </a:rPr>
              <a: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170" y="1289050"/>
            <a:ext cx="5584506" cy="5067300"/>
          </a:xfrm>
          <a:prstGeom prst="rect">
            <a:avLst/>
          </a:prstGeom>
        </p:spPr>
      </p:pic>
    </p:spTree>
    <p:extLst>
      <p:ext uri="{BB962C8B-B14F-4D97-AF65-F5344CB8AC3E}">
        <p14:creationId xmlns:p14="http://schemas.microsoft.com/office/powerpoint/2010/main" val="11407145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Feature-module routes with </a:t>
            </a:r>
            <a:r>
              <a:rPr lang="en-GB" sz="3200" dirty="0" err="1">
                <a:solidFill>
                  <a:schemeClr val="bg2">
                    <a:lumMod val="50000"/>
                  </a:schemeClr>
                </a:solidFill>
              </a:rPr>
              <a:t>forChild</a:t>
            </a:r>
            <a:r>
              <a:rPr lang="en-GB" sz="3200" dirty="0">
                <a:solidFill>
                  <a:schemeClr val="bg2">
                    <a:lumMod val="50000"/>
                  </a:schemeClr>
                </a:solidFill>
              </a:rPr>
              <a: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sp>
        <p:nvSpPr>
          <p:cNvPr id="9" name="Rectangle 8"/>
          <p:cNvSpPr/>
          <p:nvPr/>
        </p:nvSpPr>
        <p:spPr>
          <a:xfrm>
            <a:off x="1820619" y="3148022"/>
            <a:ext cx="8863584" cy="3184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619" y="1280525"/>
            <a:ext cx="8863584" cy="27249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650" y="1847174"/>
            <a:ext cx="2362200" cy="2667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6052" y="2230136"/>
            <a:ext cx="7035800" cy="4102100"/>
          </a:xfrm>
          <a:prstGeom prst="rect">
            <a:avLst/>
          </a:prstGeom>
        </p:spPr>
      </p:pic>
    </p:spTree>
    <p:extLst>
      <p:ext uri="{BB962C8B-B14F-4D97-AF65-F5344CB8AC3E}">
        <p14:creationId xmlns:p14="http://schemas.microsoft.com/office/powerpoint/2010/main" val="7432649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Feature-module routes with </a:t>
            </a:r>
            <a:r>
              <a:rPr lang="en-GB" sz="3200" dirty="0" err="1">
                <a:solidFill>
                  <a:schemeClr val="bg2">
                    <a:lumMod val="50000"/>
                  </a:schemeClr>
                </a:solidFill>
              </a:rPr>
              <a:t>forChild</a:t>
            </a:r>
            <a:r>
              <a:rPr lang="en-GB" sz="3200" dirty="0">
                <a:solidFill>
                  <a:schemeClr val="bg2">
                    <a:lumMod val="50000"/>
                  </a:schemeClr>
                </a:solidFill>
              </a:rPr>
              <a: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209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749" y="1194638"/>
            <a:ext cx="3556000" cy="5092700"/>
          </a:xfrm>
          <a:prstGeom prst="rect">
            <a:avLst/>
          </a:prstGeom>
        </p:spPr>
      </p:pic>
    </p:spTree>
    <p:extLst>
      <p:ext uri="{BB962C8B-B14F-4D97-AF65-F5344CB8AC3E}">
        <p14:creationId xmlns:p14="http://schemas.microsoft.com/office/powerpoint/2010/main" val="2123808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Setup instructions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ectangle 1"/>
          <p:cNvSpPr/>
          <p:nvPr/>
        </p:nvSpPr>
        <p:spPr>
          <a:xfrm>
            <a:off x="396817" y="1385158"/>
            <a:ext cx="11438623" cy="3139321"/>
          </a:xfrm>
          <a:prstGeom prst="rect">
            <a:avLst/>
          </a:prstGeom>
        </p:spPr>
        <p:txBody>
          <a:bodyPr wrap="square">
            <a:spAutoFit/>
          </a:bodyPr>
          <a:lstStyle/>
          <a:p>
            <a:r>
              <a:rPr lang="en-GB" dirty="0">
                <a:solidFill>
                  <a:schemeClr val="bg2">
                    <a:lumMod val="50000"/>
                  </a:schemeClr>
                </a:solidFill>
              </a:rPr>
              <a:t>We will use the angular CLI tool to start a new project so lets create one:</a:t>
            </a:r>
          </a:p>
          <a:p>
            <a:endParaRPr lang="en-GB"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dirty="0">
              <a:solidFill>
                <a:schemeClr val="bg2">
                  <a:lumMod val="50000"/>
                </a:schemeClr>
              </a:solidFill>
            </a:endParaRPr>
          </a:p>
          <a:p>
            <a:endParaRPr lang="en-GB" b="1" i="0" dirty="0">
              <a:solidFill>
                <a:schemeClr val="bg2">
                  <a:lumMod val="50000"/>
                </a:schemeClr>
              </a:solidFill>
              <a:effectLst/>
            </a:endParaRPr>
          </a:p>
          <a:p>
            <a:r>
              <a:rPr lang="en-GB" dirty="0">
                <a:solidFill>
                  <a:schemeClr val="bg2">
                    <a:lumMod val="50000"/>
                  </a:schemeClr>
                </a:solidFill>
              </a:rPr>
              <a:t>We can find all information about angular CLI </a:t>
            </a:r>
            <a:r>
              <a:rPr lang="en-GB" dirty="0">
                <a:solidFill>
                  <a:schemeClr val="bg2">
                    <a:lumMod val="50000"/>
                  </a:schemeClr>
                </a:solidFill>
                <a:hlinkClick r:id="rId3"/>
              </a:rPr>
              <a:t>here</a:t>
            </a:r>
            <a:r>
              <a:rPr lang="en-GB" dirty="0">
                <a:solidFill>
                  <a:schemeClr val="bg2">
                    <a:lumMod val="50000"/>
                  </a:schemeClr>
                </a:solidFill>
              </a:rPr>
              <a:t>.</a:t>
            </a:r>
            <a:endParaRPr lang="en-GB" i="0" dirty="0">
              <a:solidFill>
                <a:schemeClr val="bg2">
                  <a:lumMod val="50000"/>
                </a:schemeClr>
              </a:solidFill>
              <a:effectLst/>
            </a:endParaRPr>
          </a:p>
        </p:txBody>
      </p:sp>
      <p:sp>
        <p:nvSpPr>
          <p:cNvPr id="9" name="Rectangle 8"/>
          <p:cNvSpPr/>
          <p:nvPr/>
        </p:nvSpPr>
        <p:spPr>
          <a:xfrm>
            <a:off x="396817" y="1985849"/>
            <a:ext cx="9472612" cy="1937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dirty="0"/>
          </a:p>
          <a:p>
            <a:pPr lvl="1"/>
            <a:r>
              <a:rPr lang="en-GB" dirty="0">
                <a:solidFill>
                  <a:srgbClr val="00B050"/>
                </a:solidFill>
              </a:rPr>
              <a:t>$</a:t>
            </a:r>
            <a:r>
              <a:rPr lang="en-GB" dirty="0"/>
              <a:t> ng new angular-basics-app</a:t>
            </a:r>
          </a:p>
          <a:p>
            <a:pPr lvl="1"/>
            <a:endParaRPr lang="en-GB" dirty="0"/>
          </a:p>
          <a:p>
            <a:pPr lvl="1"/>
            <a:r>
              <a:rPr lang="en-GB" dirty="0">
                <a:solidFill>
                  <a:srgbClr val="00B050"/>
                </a:solidFill>
              </a:rPr>
              <a:t>$</a:t>
            </a:r>
            <a:r>
              <a:rPr lang="en-GB" dirty="0"/>
              <a:t> cd angular-basics-app</a:t>
            </a:r>
          </a:p>
          <a:p>
            <a:pPr lvl="1"/>
            <a:endParaRPr lang="en-GB" dirty="0"/>
          </a:p>
          <a:p>
            <a:pPr lvl="1"/>
            <a:r>
              <a:rPr lang="en-GB" dirty="0">
                <a:solidFill>
                  <a:srgbClr val="00B050"/>
                </a:solidFill>
              </a:rPr>
              <a:t>$</a:t>
            </a:r>
            <a:r>
              <a:rPr lang="en-GB" dirty="0"/>
              <a:t> ng serve</a:t>
            </a:r>
          </a:p>
        </p:txBody>
      </p:sp>
    </p:spTree>
    <p:extLst>
      <p:ext uri="{BB962C8B-B14F-4D97-AF65-F5344CB8AC3E}">
        <p14:creationId xmlns:p14="http://schemas.microsoft.com/office/powerpoint/2010/main" val="64349317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Child and dynamic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714500"/>
            <a:ext cx="7772400" cy="3429000"/>
          </a:xfrm>
          <a:prstGeom prst="rect">
            <a:avLst/>
          </a:prstGeom>
        </p:spPr>
      </p:pic>
    </p:spTree>
    <p:extLst>
      <p:ext uri="{BB962C8B-B14F-4D97-AF65-F5344CB8AC3E}">
        <p14:creationId xmlns:p14="http://schemas.microsoft.com/office/powerpoint/2010/main" val="2043632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Child and dynamic routes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sp>
        <p:nvSpPr>
          <p:cNvPr id="9" name="Rectangle 8"/>
          <p:cNvSpPr/>
          <p:nvPr/>
        </p:nvSpPr>
        <p:spPr>
          <a:xfrm>
            <a:off x="1820619" y="3148022"/>
            <a:ext cx="8863584" cy="3184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619" y="1280525"/>
            <a:ext cx="8863584" cy="272491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650" y="1847174"/>
            <a:ext cx="2362200" cy="2667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619" y="2217461"/>
            <a:ext cx="4014697" cy="407076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018" y="1865886"/>
            <a:ext cx="495300" cy="190500"/>
          </a:xfrm>
          <a:prstGeom prst="rect">
            <a:avLst/>
          </a:prstGeom>
        </p:spPr>
      </p:pic>
    </p:spTree>
    <p:extLst>
      <p:ext uri="{BB962C8B-B14F-4D97-AF65-F5344CB8AC3E}">
        <p14:creationId xmlns:p14="http://schemas.microsoft.com/office/powerpoint/2010/main" val="12486435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Route </a:t>
            </a:r>
            <a:r>
              <a:rPr lang="en-GB" sz="3200" dirty="0" err="1">
                <a:solidFill>
                  <a:schemeClr val="bg2">
                    <a:lumMod val="50000"/>
                  </a:schemeClr>
                </a:solidFill>
              </a:rPr>
              <a:t>params</a:t>
            </a:r>
            <a:r>
              <a:rPr lang="en-GB" sz="3200" dirty="0">
                <a:solidFill>
                  <a:schemeClr val="bg2">
                    <a:lumMod val="50000"/>
                  </a:schemeClr>
                </a:solidFill>
              </a:rPr>
              <a:t>, data-fetching with </a:t>
            </a:r>
            <a:r>
              <a:rPr lang="en-GB" sz="3200" dirty="0" err="1">
                <a:solidFill>
                  <a:schemeClr val="bg2">
                    <a:lumMod val="50000"/>
                  </a:schemeClr>
                </a:solidFill>
              </a:rPr>
              <a:t>switchMap</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492" y="1306356"/>
            <a:ext cx="5226513" cy="5049994"/>
          </a:xfrm>
          <a:prstGeom prst="rect">
            <a:avLst/>
          </a:prstGeom>
        </p:spPr>
      </p:pic>
    </p:spTree>
    <p:extLst>
      <p:ext uri="{BB962C8B-B14F-4D97-AF65-F5344CB8AC3E}">
        <p14:creationId xmlns:p14="http://schemas.microsoft.com/office/powerpoint/2010/main" val="8345160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Imperative routing API</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884" y="2590800"/>
            <a:ext cx="4826000" cy="14097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329" y="1289050"/>
            <a:ext cx="5511800" cy="4013200"/>
          </a:xfrm>
          <a:prstGeom prst="rect">
            <a:avLst/>
          </a:prstGeom>
        </p:spPr>
      </p:pic>
    </p:spTree>
    <p:extLst>
      <p:ext uri="{BB962C8B-B14F-4D97-AF65-F5344CB8AC3E}">
        <p14:creationId xmlns:p14="http://schemas.microsoft.com/office/powerpoint/2010/main" val="1723280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Imperative routing API</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722" y="1341236"/>
            <a:ext cx="7373178" cy="4780164"/>
          </a:xfrm>
          <a:prstGeom prst="rect">
            <a:avLst/>
          </a:prstGeom>
        </p:spPr>
      </p:pic>
    </p:spTree>
    <p:extLst>
      <p:ext uri="{BB962C8B-B14F-4D97-AF65-F5344CB8AC3E}">
        <p14:creationId xmlns:p14="http://schemas.microsoft.com/office/powerpoint/2010/main" val="3814462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Imperative routing API</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692400"/>
            <a:ext cx="6388100" cy="1460500"/>
          </a:xfrm>
          <a:prstGeom prst="rect">
            <a:avLst/>
          </a:prstGeom>
        </p:spPr>
      </p:pic>
    </p:spTree>
    <p:extLst>
      <p:ext uri="{BB962C8B-B14F-4D97-AF65-F5344CB8AC3E}">
        <p14:creationId xmlns:p14="http://schemas.microsoft.com/office/powerpoint/2010/main" val="14124262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Hash location strategy</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1270000"/>
            <a:ext cx="5702300" cy="4318000"/>
          </a:xfrm>
          <a:prstGeom prst="rect">
            <a:avLst/>
          </a:prstGeom>
        </p:spPr>
      </p:pic>
    </p:spTree>
    <p:extLst>
      <p:ext uri="{BB962C8B-B14F-4D97-AF65-F5344CB8AC3E}">
        <p14:creationId xmlns:p14="http://schemas.microsoft.com/office/powerpoint/2010/main" val="9428344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Hash location strategy</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579" y="1630373"/>
            <a:ext cx="4737100" cy="1346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579" y="3504461"/>
            <a:ext cx="4953000" cy="1498600"/>
          </a:xfrm>
          <a:prstGeom prst="rect">
            <a:avLst/>
          </a:prstGeom>
        </p:spPr>
      </p:pic>
    </p:spTree>
    <p:extLst>
      <p:ext uri="{BB962C8B-B14F-4D97-AF65-F5344CB8AC3E}">
        <p14:creationId xmlns:p14="http://schemas.microsoft.com/office/powerpoint/2010/main" val="11888824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Applying redirects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routing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0" y="1306356"/>
            <a:ext cx="7734300" cy="4813300"/>
          </a:xfrm>
          <a:prstGeom prst="rect">
            <a:avLst/>
          </a:prstGeom>
        </p:spPr>
      </p:pic>
    </p:spTree>
    <p:extLst>
      <p:ext uri="{BB962C8B-B14F-4D97-AF65-F5344CB8AC3E}">
        <p14:creationId xmlns:p14="http://schemas.microsoft.com/office/powerpoint/2010/main" val="18195802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Exercises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219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7" y="1606687"/>
            <a:ext cx="11438623" cy="1200329"/>
          </a:xfrm>
          <a:prstGeom prst="rect">
            <a:avLst/>
          </a:prstGeom>
        </p:spPr>
        <p:txBody>
          <a:bodyPr wrap="square">
            <a:spAutoFit/>
          </a:bodyPr>
          <a:lstStyle/>
          <a:p>
            <a:pPr marL="457200" indent="-457200">
              <a:buAutoNum type="arabicPeriod"/>
            </a:pPr>
            <a:r>
              <a:rPr lang="en-GB" sz="2400" b="1" i="0" dirty="0">
                <a:solidFill>
                  <a:schemeClr val="bg2">
                    <a:lumMod val="50000"/>
                  </a:schemeClr>
                </a:solidFill>
                <a:effectLst/>
              </a:rPr>
              <a:t>Implement Add logic </a:t>
            </a:r>
            <a:r>
              <a:rPr lang="en-GB" sz="2400" b="1" dirty="0">
                <a:solidFill>
                  <a:schemeClr val="bg2">
                    <a:lumMod val="50000"/>
                  </a:schemeClr>
                </a:solidFill>
              </a:rPr>
              <a:t>inside passenger-form</a:t>
            </a:r>
            <a:endParaRPr lang="en-GB" sz="2400" b="1" i="0" dirty="0">
              <a:solidFill>
                <a:schemeClr val="bg2">
                  <a:lumMod val="50000"/>
                </a:schemeClr>
              </a:solidFill>
              <a:effectLst/>
            </a:endParaRPr>
          </a:p>
          <a:p>
            <a:pPr marL="457200" indent="-457200">
              <a:buAutoNum type="arabicPeriod"/>
            </a:pPr>
            <a:r>
              <a:rPr lang="en-GB" sz="2400" b="1" dirty="0">
                <a:solidFill>
                  <a:schemeClr val="bg2">
                    <a:lumMod val="50000"/>
                  </a:schemeClr>
                </a:solidFill>
              </a:rPr>
              <a:t>Implement Remove inside passenger-form</a:t>
            </a:r>
          </a:p>
          <a:p>
            <a:pPr marL="457200" indent="-457200">
              <a:buAutoNum type="arabicPeriod"/>
            </a:pPr>
            <a:r>
              <a:rPr lang="en-GB" sz="2400" b="1" i="0" dirty="0">
                <a:solidFill>
                  <a:schemeClr val="bg2">
                    <a:lumMod val="50000"/>
                  </a:schemeClr>
                </a:solidFill>
                <a:effectLst/>
              </a:rPr>
              <a:t>Add all fields to passenger-form</a:t>
            </a:r>
          </a:p>
        </p:txBody>
      </p:sp>
    </p:spTree>
    <p:extLst>
      <p:ext uri="{BB962C8B-B14F-4D97-AF65-F5344CB8AC3E}">
        <p14:creationId xmlns:p14="http://schemas.microsoft.com/office/powerpoint/2010/main" val="116508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34337" y="2657784"/>
            <a:ext cx="4475072" cy="830997"/>
          </a:xfrm>
          <a:prstGeom prst="rect">
            <a:avLst/>
          </a:prstGeom>
          <a:noFill/>
        </p:spPr>
        <p:txBody>
          <a:bodyPr wrap="none" rtlCol="0">
            <a:spAutoFit/>
          </a:bodyPr>
          <a:lstStyle/>
          <a:p>
            <a:pPr algn="ctr"/>
            <a:r>
              <a:rPr lang="en-GB" sz="4800" b="1" dirty="0" err="1">
                <a:solidFill>
                  <a:schemeClr val="bg2">
                    <a:lumMod val="50000"/>
                  </a:schemeClr>
                </a:solidFill>
              </a:rPr>
              <a:t>TypeScript</a:t>
            </a:r>
            <a:r>
              <a:rPr lang="en-GB" sz="4800" b="1" dirty="0">
                <a:solidFill>
                  <a:schemeClr val="bg2">
                    <a:lumMod val="50000"/>
                  </a:schemeClr>
                </a:solidFill>
              </a:rPr>
              <a:t> &amp; ES6</a:t>
            </a:r>
          </a:p>
        </p:txBody>
      </p:sp>
    </p:spTree>
    <p:extLst>
      <p:ext uri="{BB962C8B-B14F-4D97-AF65-F5344CB8AC3E}">
        <p14:creationId xmlns:p14="http://schemas.microsoft.com/office/powerpoint/2010/main" val="2086176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Classes, Spread operator, Arrow function, Immutability</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ES5 to ES6 and </a:t>
            </a:r>
            <a:r>
              <a:rPr lang="en-GB" sz="2000" dirty="0" err="1">
                <a:solidFill>
                  <a:schemeClr val="bg1">
                    <a:lumMod val="65000"/>
                  </a:schemeClr>
                </a:solidFill>
              </a:rPr>
              <a:t>TypeScript</a:t>
            </a:r>
            <a:endParaRPr lang="en-GB" sz="2000" dirty="0">
              <a:solidFill>
                <a:schemeClr val="bg1">
                  <a:lumMod val="6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264" y="1120573"/>
            <a:ext cx="5598336" cy="5235777"/>
          </a:xfrm>
          <a:prstGeom prst="rect">
            <a:avLst/>
          </a:prstGeom>
        </p:spPr>
      </p:pic>
    </p:spTree>
    <p:extLst>
      <p:ext uri="{BB962C8B-B14F-4D97-AF65-F5344CB8AC3E}">
        <p14:creationId xmlns:p14="http://schemas.microsoft.com/office/powerpoint/2010/main" val="1322147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Classes, Spread operator, Arrow function, Immutability</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ES5 to ES6 and </a:t>
            </a:r>
            <a:r>
              <a:rPr lang="en-GB" sz="2000" dirty="0" err="1">
                <a:solidFill>
                  <a:schemeClr val="bg1">
                    <a:lumMod val="65000"/>
                  </a:schemeClr>
                </a:solidFill>
              </a:rPr>
              <a:t>TypeScript</a:t>
            </a:r>
            <a:endParaRPr lang="en-GB" sz="2000" dirty="0">
              <a:solidFill>
                <a:schemeClr val="bg1">
                  <a:lumMod val="6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9" y="2137201"/>
            <a:ext cx="9344652" cy="3220611"/>
          </a:xfrm>
          <a:prstGeom prst="rect">
            <a:avLst/>
          </a:prstGeom>
        </p:spPr>
      </p:pic>
    </p:spTree>
    <p:extLst>
      <p:ext uri="{BB962C8B-B14F-4D97-AF65-F5344CB8AC3E}">
        <p14:creationId xmlns:p14="http://schemas.microsoft.com/office/powerpoint/2010/main" val="720495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Classes, Spread operator, Arrow function, Immutability</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ES5 to ES6 and </a:t>
            </a:r>
            <a:r>
              <a:rPr lang="en-GB" sz="2000" dirty="0" err="1">
                <a:solidFill>
                  <a:schemeClr val="bg1">
                    <a:lumMod val="65000"/>
                  </a:schemeClr>
                </a:solidFill>
              </a:rPr>
              <a:t>TypeScript</a:t>
            </a:r>
            <a:endParaRPr lang="en-GB" sz="2000" dirty="0">
              <a:solidFill>
                <a:schemeClr val="bg1">
                  <a:lumMod val="6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763" y="1120338"/>
            <a:ext cx="6245837" cy="5211898"/>
          </a:xfrm>
          <a:prstGeom prst="rect">
            <a:avLst/>
          </a:prstGeom>
        </p:spPr>
      </p:pic>
    </p:spTree>
    <p:extLst>
      <p:ext uri="{BB962C8B-B14F-4D97-AF65-F5344CB8AC3E}">
        <p14:creationId xmlns:p14="http://schemas.microsoft.com/office/powerpoint/2010/main" val="456874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Import &amp; Export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ES5 to ES6 and </a:t>
            </a:r>
            <a:r>
              <a:rPr lang="en-GB" sz="2000" dirty="0" err="1">
                <a:solidFill>
                  <a:schemeClr val="bg1">
                    <a:lumMod val="65000"/>
                  </a:schemeClr>
                </a:solidFill>
              </a:rPr>
              <a:t>TypeScript</a:t>
            </a:r>
            <a:endParaRPr lang="en-GB" sz="2000" dirty="0">
              <a:solidFill>
                <a:schemeClr val="bg1">
                  <a:lumMod val="6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7" y="2599169"/>
            <a:ext cx="11412565" cy="2258581"/>
          </a:xfrm>
          <a:prstGeom prst="rect">
            <a:avLst/>
          </a:prstGeom>
        </p:spPr>
      </p:pic>
    </p:spTree>
    <p:extLst>
      <p:ext uri="{BB962C8B-B14F-4D97-AF65-F5344CB8AC3E}">
        <p14:creationId xmlns:p14="http://schemas.microsoft.com/office/powerpoint/2010/main" val="93131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1575" y="1270854"/>
            <a:ext cx="9101138" cy="2862322"/>
          </a:xfrm>
          <a:prstGeom prst="rect">
            <a:avLst/>
          </a:prstGeom>
          <a:noFill/>
        </p:spPr>
        <p:txBody>
          <a:bodyPr wrap="square" rtlCol="0">
            <a:spAutoFit/>
          </a:bodyPr>
          <a:lstStyle/>
          <a:p>
            <a:r>
              <a:rPr lang="en-GB" dirty="0"/>
              <a:t>From the folder we have created with Angular CLI run the following commands:</a:t>
            </a:r>
          </a:p>
          <a:p>
            <a:endParaRPr lang="en-GB" dirty="0"/>
          </a:p>
          <a:p>
            <a:endParaRPr lang="en-GB" dirty="0"/>
          </a:p>
          <a:p>
            <a:endParaRPr lang="en-GB" dirty="0"/>
          </a:p>
          <a:p>
            <a:endParaRPr lang="en-GB" dirty="0"/>
          </a:p>
          <a:p>
            <a:endParaRPr lang="en-GB" dirty="0"/>
          </a:p>
          <a:p>
            <a:endParaRPr lang="en-GB" dirty="0"/>
          </a:p>
          <a:p>
            <a:endParaRPr lang="en-GB" dirty="0"/>
          </a:p>
          <a:p>
            <a:r>
              <a:rPr lang="en-GB" dirty="0"/>
              <a:t>You can also use an alternative to </a:t>
            </a:r>
            <a:r>
              <a:rPr lang="en-GB" dirty="0" err="1"/>
              <a:t>npm</a:t>
            </a:r>
            <a:r>
              <a:rPr lang="en-GB" dirty="0"/>
              <a:t> called yarn, which is faster and more visual. For it run the following commands on your terminal:</a:t>
            </a:r>
          </a:p>
        </p:txBody>
      </p:sp>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Installing our project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Getting started</a:t>
            </a:r>
          </a:p>
        </p:txBody>
      </p:sp>
      <p:sp>
        <p:nvSpPr>
          <p:cNvPr id="2" name="Rectangle 1"/>
          <p:cNvSpPr/>
          <p:nvPr/>
        </p:nvSpPr>
        <p:spPr>
          <a:xfrm>
            <a:off x="1214438" y="1757364"/>
            <a:ext cx="9472612" cy="1528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dirty="0"/>
          </a:p>
          <a:p>
            <a:pPr lvl="1"/>
            <a:r>
              <a:rPr lang="en-GB" dirty="0">
                <a:solidFill>
                  <a:srgbClr val="00B050"/>
                </a:solidFill>
              </a:rPr>
              <a:t>$ </a:t>
            </a:r>
            <a:r>
              <a:rPr lang="en-GB" dirty="0" err="1"/>
              <a:t>npm</a:t>
            </a:r>
            <a:r>
              <a:rPr lang="en-GB" dirty="0"/>
              <a:t> install</a:t>
            </a:r>
          </a:p>
          <a:p>
            <a:pPr lvl="1"/>
            <a:endParaRPr lang="en-GB" dirty="0"/>
          </a:p>
          <a:p>
            <a:pPr lvl="1"/>
            <a:r>
              <a:rPr lang="en-GB" dirty="0">
                <a:solidFill>
                  <a:srgbClr val="00B050"/>
                </a:solidFill>
              </a:rPr>
              <a:t>$ </a:t>
            </a:r>
            <a:r>
              <a:rPr lang="en-GB" dirty="0"/>
              <a:t>ng serve</a:t>
            </a:r>
          </a:p>
        </p:txBody>
      </p:sp>
      <p:sp>
        <p:nvSpPr>
          <p:cNvPr id="9" name="Rectangle 8"/>
          <p:cNvSpPr/>
          <p:nvPr/>
        </p:nvSpPr>
        <p:spPr>
          <a:xfrm>
            <a:off x="1214438" y="4285048"/>
            <a:ext cx="9472612" cy="1871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dirty="0"/>
          </a:p>
          <a:p>
            <a:pPr lvl="1"/>
            <a:r>
              <a:rPr lang="en-GB" dirty="0">
                <a:solidFill>
                  <a:srgbClr val="00B050"/>
                </a:solidFill>
              </a:rPr>
              <a:t>$</a:t>
            </a:r>
            <a:r>
              <a:rPr lang="en-GB" dirty="0"/>
              <a:t> </a:t>
            </a:r>
            <a:r>
              <a:rPr lang="en-GB" dirty="0" err="1"/>
              <a:t>npm</a:t>
            </a:r>
            <a:r>
              <a:rPr lang="en-GB" dirty="0"/>
              <a:t> install -g yarn</a:t>
            </a:r>
          </a:p>
          <a:p>
            <a:pPr lvl="1"/>
            <a:endParaRPr lang="en-GB" dirty="0"/>
          </a:p>
          <a:p>
            <a:pPr lvl="1"/>
            <a:r>
              <a:rPr lang="en-GB" dirty="0">
                <a:solidFill>
                  <a:srgbClr val="00B050"/>
                </a:solidFill>
              </a:rPr>
              <a:t>$</a:t>
            </a:r>
            <a:r>
              <a:rPr lang="en-GB" dirty="0"/>
              <a:t> yarn install</a:t>
            </a:r>
          </a:p>
          <a:p>
            <a:pPr lvl="1"/>
            <a:endParaRPr lang="en-GB" dirty="0"/>
          </a:p>
          <a:p>
            <a:pPr lvl="1"/>
            <a:r>
              <a:rPr lang="en-GB" dirty="0">
                <a:solidFill>
                  <a:srgbClr val="00B050"/>
                </a:solidFill>
              </a:rPr>
              <a:t>$</a:t>
            </a:r>
            <a:r>
              <a:rPr lang="en-GB" dirty="0"/>
              <a:t> yarn start</a:t>
            </a:r>
          </a:p>
        </p:txBody>
      </p:sp>
    </p:spTree>
    <p:extLst>
      <p:ext uri="{BB962C8B-B14F-4D97-AF65-F5344CB8AC3E}">
        <p14:creationId xmlns:p14="http://schemas.microsoft.com/office/powerpoint/2010/main" val="1458467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29814" y="2657784"/>
            <a:ext cx="2884124" cy="830997"/>
          </a:xfrm>
          <a:prstGeom prst="rect">
            <a:avLst/>
          </a:prstGeom>
          <a:noFill/>
        </p:spPr>
        <p:txBody>
          <a:bodyPr wrap="none" rtlCol="0">
            <a:spAutoFit/>
          </a:bodyPr>
          <a:lstStyle/>
          <a:p>
            <a:pPr algn="ctr"/>
            <a:r>
              <a:rPr lang="en-GB" sz="4800" b="1" dirty="0">
                <a:solidFill>
                  <a:schemeClr val="bg2">
                    <a:lumMod val="50000"/>
                  </a:schemeClr>
                </a:solidFill>
              </a:rPr>
              <a:t>Angular cli</a:t>
            </a:r>
          </a:p>
        </p:txBody>
      </p:sp>
    </p:spTree>
    <p:extLst>
      <p:ext uri="{BB962C8B-B14F-4D97-AF65-F5344CB8AC3E}">
        <p14:creationId xmlns:p14="http://schemas.microsoft.com/office/powerpoint/2010/main" val="1213640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Angular cli</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29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606687"/>
            <a:ext cx="11438623" cy="3477875"/>
          </a:xfrm>
          <a:prstGeom prst="rect">
            <a:avLst/>
          </a:prstGeom>
        </p:spPr>
        <p:txBody>
          <a:bodyPr wrap="square">
            <a:spAutoFit/>
          </a:bodyPr>
          <a:lstStyle/>
          <a:p>
            <a:r>
              <a:rPr lang="en-GB" sz="2000" dirty="0">
                <a:solidFill>
                  <a:schemeClr val="bg2">
                    <a:lumMod val="50000"/>
                  </a:schemeClr>
                </a:solidFill>
              </a:rPr>
              <a:t>The Angular CLI is a command-line interface tool that you use to initialize, develop, scaffold, and maintain Angular applications. You can use the tool directly in a command shell, or indirectly through an interactive UI such as </a:t>
            </a:r>
            <a:r>
              <a:rPr lang="en-GB" sz="2000" dirty="0">
                <a:solidFill>
                  <a:schemeClr val="bg2">
                    <a:lumMod val="50000"/>
                  </a:schemeClr>
                </a:solidFill>
                <a:hlinkClick r:id="rId3"/>
              </a:rPr>
              <a:t>Angular Console</a:t>
            </a:r>
            <a:r>
              <a:rPr lang="en-GB" sz="2000" dirty="0">
                <a:solidFill>
                  <a:schemeClr val="bg2">
                    <a:lumMod val="50000"/>
                  </a:schemeClr>
                </a:solidFill>
              </a:rPr>
              <a:t>.</a:t>
            </a:r>
          </a:p>
          <a:p>
            <a:endParaRPr lang="en-GB" sz="2000" i="0" dirty="0">
              <a:solidFill>
                <a:schemeClr val="bg2">
                  <a:lumMod val="50000"/>
                </a:schemeClr>
              </a:solidFill>
              <a:effectLst/>
            </a:endParaRPr>
          </a:p>
          <a:p>
            <a:r>
              <a:rPr lang="en-GB" sz="2000" dirty="0">
                <a:solidFill>
                  <a:schemeClr val="bg2">
                    <a:lumMod val="50000"/>
                  </a:schemeClr>
                </a:solidFill>
              </a:rPr>
              <a:t>The mainly commands are:</a:t>
            </a:r>
          </a:p>
          <a:p>
            <a:pPr marL="342900" indent="-342900">
              <a:buFont typeface="Arial" panose="020B0604020202020204" pitchFamily="34" charset="0"/>
              <a:buChar char="•"/>
            </a:pPr>
            <a:r>
              <a:rPr lang="en-GB" sz="2000" dirty="0">
                <a:solidFill>
                  <a:schemeClr val="bg2">
                    <a:lumMod val="50000"/>
                  </a:schemeClr>
                </a:solidFill>
              </a:rPr>
              <a:t>ng generate</a:t>
            </a:r>
          </a:p>
          <a:p>
            <a:pPr marL="342900" indent="-342900">
              <a:buFont typeface="Arial" panose="020B0604020202020204" pitchFamily="34" charset="0"/>
              <a:buChar char="•"/>
            </a:pPr>
            <a:r>
              <a:rPr lang="en-GB" sz="2000" dirty="0">
                <a:solidFill>
                  <a:schemeClr val="bg2">
                    <a:lumMod val="50000"/>
                  </a:schemeClr>
                </a:solidFill>
              </a:rPr>
              <a:t>ng serve</a:t>
            </a:r>
          </a:p>
          <a:p>
            <a:pPr marL="342900" indent="-342900">
              <a:buFont typeface="Arial" panose="020B0604020202020204" pitchFamily="34" charset="0"/>
              <a:buChar char="•"/>
            </a:pPr>
            <a:r>
              <a:rPr lang="en-GB" sz="2000" i="0" dirty="0">
                <a:solidFill>
                  <a:schemeClr val="bg2">
                    <a:lumMod val="50000"/>
                  </a:schemeClr>
                </a:solidFill>
                <a:effectLst/>
              </a:rPr>
              <a:t>ng build</a:t>
            </a:r>
          </a:p>
          <a:p>
            <a:pPr marL="342900" indent="-342900">
              <a:buFont typeface="Arial" panose="020B0604020202020204" pitchFamily="34" charset="0"/>
              <a:buChar char="•"/>
            </a:pPr>
            <a:r>
              <a:rPr lang="en-GB" sz="2000" dirty="0">
                <a:solidFill>
                  <a:schemeClr val="bg2">
                    <a:lumMod val="50000"/>
                  </a:schemeClr>
                </a:solidFill>
              </a:rPr>
              <a:t>ng test</a:t>
            </a:r>
          </a:p>
          <a:p>
            <a:pPr marL="342900" indent="-342900">
              <a:buFont typeface="Arial" panose="020B0604020202020204" pitchFamily="34" charset="0"/>
              <a:buChar char="•"/>
            </a:pPr>
            <a:r>
              <a:rPr lang="en-GB" sz="2000" i="0" dirty="0">
                <a:solidFill>
                  <a:schemeClr val="bg2">
                    <a:lumMod val="50000"/>
                  </a:schemeClr>
                </a:solidFill>
                <a:effectLst/>
              </a:rPr>
              <a:t>ng e2e</a:t>
            </a:r>
          </a:p>
          <a:p>
            <a:pPr marL="342900" indent="-342900">
              <a:buFont typeface="Arial" panose="020B0604020202020204" pitchFamily="34" charset="0"/>
              <a:buChar char="•"/>
            </a:pPr>
            <a:r>
              <a:rPr lang="en-GB" sz="2000" dirty="0">
                <a:solidFill>
                  <a:schemeClr val="bg2">
                    <a:lumMod val="50000"/>
                  </a:schemeClr>
                </a:solidFill>
              </a:rPr>
              <a:t>ng lint</a:t>
            </a:r>
          </a:p>
        </p:txBody>
      </p:sp>
    </p:spTree>
    <p:extLst>
      <p:ext uri="{BB962C8B-B14F-4D97-AF65-F5344CB8AC3E}">
        <p14:creationId xmlns:p14="http://schemas.microsoft.com/office/powerpoint/2010/main" val="114224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JavaScript Timeline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a:t>
            </a:fld>
            <a:endParaRPr lang="en-GB" sz="1600" b="1" dirty="0">
              <a:solidFill>
                <a:schemeClr val="bg2">
                  <a:lumMod val="50000"/>
                </a:schemeClr>
              </a:solidFill>
            </a:endParaRPr>
          </a:p>
        </p:txBody>
      </p:sp>
      <p:cxnSp>
        <p:nvCxnSpPr>
          <p:cNvPr id="12" name="Straight Arrow Connector 11"/>
          <p:cNvCxnSpPr/>
          <p:nvPr/>
        </p:nvCxnSpPr>
        <p:spPr>
          <a:xfrm flipV="1">
            <a:off x="759587" y="3915698"/>
            <a:ext cx="10800000" cy="0"/>
          </a:xfrm>
          <a:prstGeom prst="straightConnector1">
            <a:avLst/>
          </a:prstGeom>
          <a:ln w="152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31649"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p:nvPr/>
        </p:nvSpPr>
        <p:spPr>
          <a:xfrm>
            <a:off x="2501200"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p:cNvSpPr/>
          <p:nvPr/>
        </p:nvSpPr>
        <p:spPr>
          <a:xfrm>
            <a:off x="4070751"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p:cNvSpPr/>
          <p:nvPr/>
        </p:nvSpPr>
        <p:spPr>
          <a:xfrm>
            <a:off x="5640302"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p:cNvSpPr/>
          <p:nvPr/>
        </p:nvSpPr>
        <p:spPr>
          <a:xfrm>
            <a:off x="7209853"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p:cNvSpPr/>
          <p:nvPr/>
        </p:nvSpPr>
        <p:spPr>
          <a:xfrm>
            <a:off x="8779404"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p:cNvSpPr/>
          <p:nvPr/>
        </p:nvSpPr>
        <p:spPr>
          <a:xfrm>
            <a:off x="10366208"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336426" y="4364272"/>
            <a:ext cx="1639019" cy="553998"/>
          </a:xfrm>
          <a:prstGeom prst="rect">
            <a:avLst/>
          </a:prstGeom>
          <a:noFill/>
        </p:spPr>
        <p:txBody>
          <a:bodyPr wrap="square" rtlCol="0">
            <a:spAutoFit/>
          </a:bodyPr>
          <a:lstStyle/>
          <a:p>
            <a:pPr algn="ctr"/>
            <a:r>
              <a:rPr lang="en-GB" sz="1400" dirty="0"/>
              <a:t>June 1997</a:t>
            </a:r>
          </a:p>
          <a:p>
            <a:pPr algn="ctr"/>
            <a:r>
              <a:rPr lang="en-GB" sz="1600" b="1" dirty="0" err="1"/>
              <a:t>ECMAScript</a:t>
            </a:r>
            <a:r>
              <a:rPr lang="en-GB" sz="1600" b="1" dirty="0"/>
              <a:t> 1</a:t>
            </a:r>
          </a:p>
        </p:txBody>
      </p:sp>
      <p:sp>
        <p:nvSpPr>
          <p:cNvPr id="21" name="TextBox 20"/>
          <p:cNvSpPr txBox="1"/>
          <p:nvPr/>
        </p:nvSpPr>
        <p:spPr>
          <a:xfrm>
            <a:off x="1905977" y="4364271"/>
            <a:ext cx="1639019" cy="553998"/>
          </a:xfrm>
          <a:prstGeom prst="rect">
            <a:avLst/>
          </a:prstGeom>
          <a:noFill/>
        </p:spPr>
        <p:txBody>
          <a:bodyPr wrap="square" rtlCol="0">
            <a:spAutoFit/>
          </a:bodyPr>
          <a:lstStyle/>
          <a:p>
            <a:pPr algn="ctr"/>
            <a:r>
              <a:rPr lang="en-GB" sz="1400" dirty="0"/>
              <a:t>June 1998</a:t>
            </a:r>
          </a:p>
          <a:p>
            <a:pPr algn="ctr"/>
            <a:r>
              <a:rPr lang="en-GB" sz="1600" b="1" dirty="0" err="1"/>
              <a:t>ECMAScript</a:t>
            </a:r>
            <a:r>
              <a:rPr lang="en-GB" sz="1600" b="1" dirty="0"/>
              <a:t> 2</a:t>
            </a:r>
          </a:p>
        </p:txBody>
      </p:sp>
      <p:sp>
        <p:nvSpPr>
          <p:cNvPr id="22" name="TextBox 21"/>
          <p:cNvSpPr txBox="1"/>
          <p:nvPr/>
        </p:nvSpPr>
        <p:spPr>
          <a:xfrm>
            <a:off x="3475528" y="4364270"/>
            <a:ext cx="1639019" cy="553998"/>
          </a:xfrm>
          <a:prstGeom prst="rect">
            <a:avLst/>
          </a:prstGeom>
          <a:noFill/>
        </p:spPr>
        <p:txBody>
          <a:bodyPr wrap="square" rtlCol="0">
            <a:spAutoFit/>
          </a:bodyPr>
          <a:lstStyle/>
          <a:p>
            <a:pPr algn="ctr"/>
            <a:r>
              <a:rPr lang="en-GB" sz="1400" dirty="0"/>
              <a:t>December 1999</a:t>
            </a:r>
          </a:p>
          <a:p>
            <a:pPr algn="ctr"/>
            <a:r>
              <a:rPr lang="en-GB" sz="1600" b="1" dirty="0" err="1"/>
              <a:t>ECMAScript</a:t>
            </a:r>
            <a:r>
              <a:rPr lang="en-GB" sz="1600" b="1" dirty="0"/>
              <a:t> 3</a:t>
            </a:r>
          </a:p>
        </p:txBody>
      </p:sp>
      <p:sp>
        <p:nvSpPr>
          <p:cNvPr id="23" name="TextBox 22"/>
          <p:cNvSpPr txBox="1"/>
          <p:nvPr/>
        </p:nvSpPr>
        <p:spPr>
          <a:xfrm>
            <a:off x="5045079" y="4364269"/>
            <a:ext cx="1639019" cy="1107996"/>
          </a:xfrm>
          <a:prstGeom prst="rect">
            <a:avLst/>
          </a:prstGeom>
          <a:noFill/>
        </p:spPr>
        <p:txBody>
          <a:bodyPr wrap="square" rtlCol="0">
            <a:spAutoFit/>
          </a:bodyPr>
          <a:lstStyle/>
          <a:p>
            <a:pPr algn="ctr"/>
            <a:r>
              <a:rPr lang="en-GB" sz="1400" dirty="0"/>
              <a:t>December 2009</a:t>
            </a:r>
            <a:endParaRPr lang="en-GB" sz="1600" dirty="0"/>
          </a:p>
          <a:p>
            <a:pPr algn="ctr"/>
            <a:r>
              <a:rPr lang="en-GB" sz="1600" b="1" dirty="0" err="1"/>
              <a:t>ECMAScript</a:t>
            </a:r>
            <a:r>
              <a:rPr lang="en-GB" sz="1600" b="1" dirty="0"/>
              <a:t> 5</a:t>
            </a:r>
          </a:p>
          <a:p>
            <a:pPr algn="ctr"/>
            <a:endParaRPr lang="en-GB" b="1" dirty="0"/>
          </a:p>
          <a:p>
            <a:pPr algn="ctr"/>
            <a:r>
              <a:rPr lang="en-GB" b="1" dirty="0"/>
              <a:t>ES5</a:t>
            </a:r>
          </a:p>
        </p:txBody>
      </p:sp>
      <p:sp>
        <p:nvSpPr>
          <p:cNvPr id="24" name="TextBox 23"/>
          <p:cNvSpPr txBox="1"/>
          <p:nvPr/>
        </p:nvSpPr>
        <p:spPr>
          <a:xfrm>
            <a:off x="6614630" y="4364268"/>
            <a:ext cx="1639019" cy="1107996"/>
          </a:xfrm>
          <a:prstGeom prst="rect">
            <a:avLst/>
          </a:prstGeom>
          <a:noFill/>
        </p:spPr>
        <p:txBody>
          <a:bodyPr wrap="square" rtlCol="0">
            <a:spAutoFit/>
          </a:bodyPr>
          <a:lstStyle/>
          <a:p>
            <a:pPr algn="ctr"/>
            <a:r>
              <a:rPr lang="en-GB" sz="1400" dirty="0"/>
              <a:t>June 2015</a:t>
            </a:r>
          </a:p>
          <a:p>
            <a:pPr algn="ctr"/>
            <a:r>
              <a:rPr lang="en-GB" sz="1600" b="1" dirty="0" err="1"/>
              <a:t>ECMAScript</a:t>
            </a:r>
            <a:r>
              <a:rPr lang="en-GB" sz="1600" b="1" dirty="0"/>
              <a:t> 6</a:t>
            </a:r>
          </a:p>
          <a:p>
            <a:pPr algn="ctr"/>
            <a:endParaRPr lang="en-GB" b="1" dirty="0"/>
          </a:p>
          <a:p>
            <a:pPr algn="ctr"/>
            <a:r>
              <a:rPr lang="en-GB" b="1" dirty="0"/>
              <a:t>ES6/ES2015</a:t>
            </a:r>
          </a:p>
        </p:txBody>
      </p:sp>
      <p:sp>
        <p:nvSpPr>
          <p:cNvPr id="25" name="TextBox 24"/>
          <p:cNvSpPr txBox="1"/>
          <p:nvPr/>
        </p:nvSpPr>
        <p:spPr>
          <a:xfrm>
            <a:off x="8184181" y="4364268"/>
            <a:ext cx="1639019" cy="1107996"/>
          </a:xfrm>
          <a:prstGeom prst="rect">
            <a:avLst/>
          </a:prstGeom>
          <a:noFill/>
        </p:spPr>
        <p:txBody>
          <a:bodyPr wrap="square" rtlCol="0">
            <a:spAutoFit/>
          </a:bodyPr>
          <a:lstStyle/>
          <a:p>
            <a:pPr algn="ctr"/>
            <a:r>
              <a:rPr lang="en-GB" sz="1400" dirty="0"/>
              <a:t>June 2016</a:t>
            </a:r>
          </a:p>
          <a:p>
            <a:pPr algn="ctr"/>
            <a:r>
              <a:rPr lang="en-GB" sz="1600" b="1" dirty="0" err="1"/>
              <a:t>ECMAScript</a:t>
            </a:r>
            <a:r>
              <a:rPr lang="en-GB" sz="1600" b="1" dirty="0"/>
              <a:t> 7</a:t>
            </a:r>
          </a:p>
          <a:p>
            <a:pPr algn="ctr"/>
            <a:endParaRPr lang="en-GB" b="1" dirty="0"/>
          </a:p>
          <a:p>
            <a:pPr algn="ctr"/>
            <a:r>
              <a:rPr lang="en-GB" b="1" dirty="0"/>
              <a:t>ES7/ES2016</a:t>
            </a:r>
          </a:p>
        </p:txBody>
      </p:sp>
      <p:sp>
        <p:nvSpPr>
          <p:cNvPr id="26" name="TextBox 25"/>
          <p:cNvSpPr txBox="1"/>
          <p:nvPr/>
        </p:nvSpPr>
        <p:spPr>
          <a:xfrm>
            <a:off x="9770985" y="4364268"/>
            <a:ext cx="1639019" cy="553998"/>
          </a:xfrm>
          <a:prstGeom prst="rect">
            <a:avLst/>
          </a:prstGeom>
          <a:noFill/>
        </p:spPr>
        <p:txBody>
          <a:bodyPr wrap="square" rtlCol="0">
            <a:spAutoFit/>
          </a:bodyPr>
          <a:lstStyle/>
          <a:p>
            <a:pPr algn="ctr"/>
            <a:r>
              <a:rPr lang="en-GB" sz="1400" dirty="0"/>
              <a:t>June 2017</a:t>
            </a:r>
          </a:p>
          <a:p>
            <a:pPr algn="ctr"/>
            <a:r>
              <a:rPr lang="en-GB" sz="1600" b="1" dirty="0" err="1"/>
              <a:t>ECMAScript</a:t>
            </a:r>
            <a:r>
              <a:rPr lang="en-GB" sz="1600" b="1" dirty="0"/>
              <a:t> 8</a:t>
            </a:r>
          </a:p>
        </p:txBody>
      </p:sp>
      <p:cxnSp>
        <p:nvCxnSpPr>
          <p:cNvPr id="27" name="Straight Arrow Connector 26"/>
          <p:cNvCxnSpPr/>
          <p:nvPr/>
        </p:nvCxnSpPr>
        <p:spPr>
          <a:xfrm>
            <a:off x="7434139" y="2300860"/>
            <a:ext cx="0" cy="1080000"/>
          </a:xfrm>
          <a:prstGeom prst="straightConnector1">
            <a:avLst/>
          </a:prstGeom>
          <a:ln w="215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78295" y="1771137"/>
            <a:ext cx="1639019" cy="369332"/>
          </a:xfrm>
          <a:prstGeom prst="rect">
            <a:avLst/>
          </a:prstGeom>
          <a:noFill/>
        </p:spPr>
        <p:txBody>
          <a:bodyPr wrap="square" rtlCol="0">
            <a:spAutoFit/>
          </a:bodyPr>
          <a:lstStyle/>
          <a:p>
            <a:pPr algn="ctr"/>
            <a:r>
              <a:rPr lang="en-GB" b="1" dirty="0"/>
              <a:t>New syntax</a:t>
            </a:r>
            <a:endParaRPr lang="en-GB" sz="2000" b="1" dirty="0"/>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Introduction</a:t>
            </a:r>
          </a:p>
        </p:txBody>
      </p:sp>
    </p:spTree>
    <p:extLst>
      <p:ext uri="{BB962C8B-B14F-4D97-AF65-F5344CB8AC3E}">
        <p14:creationId xmlns:p14="http://schemas.microsoft.com/office/powerpoint/2010/main" val="1185727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Angular cli (ng generate)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606687"/>
            <a:ext cx="11438623" cy="4401205"/>
          </a:xfrm>
          <a:prstGeom prst="rect">
            <a:avLst/>
          </a:prstGeom>
        </p:spPr>
        <p:txBody>
          <a:bodyPr wrap="square">
            <a:spAutoFit/>
          </a:bodyPr>
          <a:lstStyle/>
          <a:p>
            <a:r>
              <a:rPr lang="en-GB" sz="2000" b="1" dirty="0">
                <a:solidFill>
                  <a:schemeClr val="bg2">
                    <a:lumMod val="50000"/>
                  </a:schemeClr>
                </a:solidFill>
              </a:rPr>
              <a:t>ng generate </a:t>
            </a:r>
            <a:r>
              <a:rPr lang="en-GB" sz="2000" dirty="0">
                <a:solidFill>
                  <a:schemeClr val="bg2">
                    <a:lumMod val="50000"/>
                  </a:schemeClr>
                </a:solidFill>
              </a:rPr>
              <a:t>generates and/or modify files based on a project. You can generates this files:</a:t>
            </a:r>
          </a:p>
          <a:p>
            <a:pPr marL="342900" indent="-342900">
              <a:buFont typeface="Arial" panose="020B0604020202020204" pitchFamily="34" charset="0"/>
              <a:buChar char="•"/>
            </a:pPr>
            <a:r>
              <a:rPr lang="en-GB" sz="2000" dirty="0">
                <a:solidFill>
                  <a:schemeClr val="bg2">
                    <a:lumMod val="50000"/>
                  </a:schemeClr>
                </a:solidFill>
              </a:rPr>
              <a:t>Class</a:t>
            </a:r>
          </a:p>
          <a:p>
            <a:pPr marL="342900" indent="-342900">
              <a:buFont typeface="Arial" panose="020B0604020202020204" pitchFamily="34" charset="0"/>
              <a:buChar char="•"/>
            </a:pPr>
            <a:r>
              <a:rPr lang="en-GB" sz="2000" dirty="0">
                <a:solidFill>
                  <a:schemeClr val="bg2">
                    <a:lumMod val="50000"/>
                  </a:schemeClr>
                </a:solidFill>
              </a:rPr>
              <a:t>Component</a:t>
            </a:r>
          </a:p>
          <a:p>
            <a:pPr marL="342900" indent="-342900">
              <a:buFont typeface="Arial" panose="020B0604020202020204" pitchFamily="34" charset="0"/>
              <a:buChar char="•"/>
            </a:pPr>
            <a:r>
              <a:rPr lang="en-GB" sz="2000" dirty="0">
                <a:solidFill>
                  <a:schemeClr val="bg2">
                    <a:lumMod val="50000"/>
                  </a:schemeClr>
                </a:solidFill>
              </a:rPr>
              <a:t>Directive</a:t>
            </a:r>
          </a:p>
          <a:p>
            <a:pPr marL="342900" indent="-342900">
              <a:buFont typeface="Arial" panose="020B0604020202020204" pitchFamily="34" charset="0"/>
              <a:buChar char="•"/>
            </a:pPr>
            <a:r>
              <a:rPr lang="en-GB" sz="2000" dirty="0" err="1">
                <a:solidFill>
                  <a:schemeClr val="bg2">
                    <a:lumMod val="50000"/>
                  </a:schemeClr>
                </a:solidFill>
              </a:rPr>
              <a:t>Enum</a:t>
            </a:r>
            <a:endParaRPr lang="en-GB" sz="2000" dirty="0">
              <a:solidFill>
                <a:schemeClr val="bg2">
                  <a:lumMod val="50000"/>
                </a:schemeClr>
              </a:solidFill>
            </a:endParaRPr>
          </a:p>
          <a:p>
            <a:pPr marL="342900" indent="-342900">
              <a:buFont typeface="Arial" panose="020B0604020202020204" pitchFamily="34" charset="0"/>
              <a:buChar char="•"/>
            </a:pPr>
            <a:r>
              <a:rPr lang="en-GB" sz="2000" dirty="0">
                <a:solidFill>
                  <a:schemeClr val="bg2">
                    <a:lumMod val="50000"/>
                  </a:schemeClr>
                </a:solidFill>
              </a:rPr>
              <a:t>Guard</a:t>
            </a:r>
          </a:p>
          <a:p>
            <a:pPr marL="342900" indent="-342900">
              <a:buFont typeface="Arial" panose="020B0604020202020204" pitchFamily="34" charset="0"/>
              <a:buChar char="•"/>
            </a:pPr>
            <a:r>
              <a:rPr lang="en-GB" sz="2000" dirty="0">
                <a:solidFill>
                  <a:schemeClr val="bg2">
                    <a:lumMod val="50000"/>
                  </a:schemeClr>
                </a:solidFill>
              </a:rPr>
              <a:t>Interceptor</a:t>
            </a:r>
          </a:p>
          <a:p>
            <a:pPr marL="342900" indent="-342900">
              <a:buFont typeface="Arial" panose="020B0604020202020204" pitchFamily="34" charset="0"/>
              <a:buChar char="•"/>
            </a:pPr>
            <a:r>
              <a:rPr lang="en-GB" sz="2000" dirty="0">
                <a:solidFill>
                  <a:schemeClr val="bg2">
                    <a:lumMod val="50000"/>
                  </a:schemeClr>
                </a:solidFill>
              </a:rPr>
              <a:t>Interface</a:t>
            </a:r>
          </a:p>
          <a:p>
            <a:pPr marL="342900" indent="-342900">
              <a:buFont typeface="Arial" panose="020B0604020202020204" pitchFamily="34" charset="0"/>
              <a:buChar char="•"/>
            </a:pPr>
            <a:r>
              <a:rPr lang="en-GB" sz="2000" dirty="0">
                <a:solidFill>
                  <a:schemeClr val="bg2">
                    <a:lumMod val="50000"/>
                  </a:schemeClr>
                </a:solidFill>
              </a:rPr>
              <a:t>Library</a:t>
            </a:r>
          </a:p>
          <a:p>
            <a:pPr marL="342900" indent="-342900">
              <a:buFont typeface="Arial" panose="020B0604020202020204" pitchFamily="34" charset="0"/>
              <a:buChar char="•"/>
            </a:pPr>
            <a:r>
              <a:rPr lang="en-GB" sz="2000" dirty="0">
                <a:solidFill>
                  <a:schemeClr val="bg2">
                    <a:lumMod val="50000"/>
                  </a:schemeClr>
                </a:solidFill>
              </a:rPr>
              <a:t>Module</a:t>
            </a:r>
          </a:p>
          <a:p>
            <a:pPr marL="342900" indent="-342900">
              <a:buFont typeface="Arial" panose="020B0604020202020204" pitchFamily="34" charset="0"/>
              <a:buChar char="•"/>
            </a:pPr>
            <a:r>
              <a:rPr lang="en-GB" sz="2000" dirty="0">
                <a:solidFill>
                  <a:schemeClr val="bg2">
                    <a:lumMod val="50000"/>
                  </a:schemeClr>
                </a:solidFill>
              </a:rPr>
              <a:t>Pipe</a:t>
            </a:r>
          </a:p>
          <a:p>
            <a:pPr marL="342900" indent="-342900">
              <a:buFont typeface="Arial" panose="020B0604020202020204" pitchFamily="34" charset="0"/>
              <a:buChar char="•"/>
            </a:pPr>
            <a:r>
              <a:rPr lang="en-GB" sz="2000" dirty="0">
                <a:solidFill>
                  <a:schemeClr val="bg2">
                    <a:lumMod val="50000"/>
                  </a:schemeClr>
                </a:solidFill>
              </a:rPr>
              <a:t>Service</a:t>
            </a:r>
          </a:p>
          <a:p>
            <a:pPr marL="342900" indent="-342900">
              <a:buFont typeface="Arial" panose="020B0604020202020204" pitchFamily="34" charset="0"/>
              <a:buChar char="•"/>
            </a:pPr>
            <a:r>
              <a:rPr lang="en-GB" sz="2000" dirty="0" err="1">
                <a:solidFill>
                  <a:schemeClr val="bg2">
                    <a:lumMod val="50000"/>
                  </a:schemeClr>
                </a:solidFill>
              </a:rPr>
              <a:t>ServiceWorker</a:t>
            </a:r>
            <a:endParaRPr lang="en-GB" sz="2000" dirty="0">
              <a:solidFill>
                <a:schemeClr val="bg2">
                  <a:lumMod val="50000"/>
                </a:schemeClr>
              </a:solidFill>
            </a:endParaRPr>
          </a:p>
          <a:p>
            <a:pPr marL="342900" indent="-342900">
              <a:buFont typeface="Arial" panose="020B0604020202020204" pitchFamily="34" charset="0"/>
              <a:buChar char="•"/>
            </a:pPr>
            <a:r>
              <a:rPr lang="en-GB" sz="2000" dirty="0" err="1">
                <a:solidFill>
                  <a:schemeClr val="bg2">
                    <a:lumMod val="50000"/>
                  </a:schemeClr>
                </a:solidFill>
              </a:rPr>
              <a:t>webWorker</a:t>
            </a:r>
            <a:endParaRPr lang="en-GB" sz="2000" dirty="0">
              <a:solidFill>
                <a:schemeClr val="bg2">
                  <a:lumMod val="50000"/>
                </a:schemeClr>
              </a:solidFill>
            </a:endParaRPr>
          </a:p>
        </p:txBody>
      </p:sp>
    </p:spTree>
    <p:extLst>
      <p:ext uri="{BB962C8B-B14F-4D97-AF65-F5344CB8AC3E}">
        <p14:creationId xmlns:p14="http://schemas.microsoft.com/office/powerpoint/2010/main" val="389465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Angular cli</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606687"/>
            <a:ext cx="11438623" cy="707886"/>
          </a:xfrm>
          <a:prstGeom prst="rect">
            <a:avLst/>
          </a:prstGeom>
        </p:spPr>
        <p:txBody>
          <a:bodyPr wrap="square">
            <a:spAutoFit/>
          </a:bodyPr>
          <a:lstStyle/>
          <a:p>
            <a:r>
              <a:rPr lang="en-GB" sz="2000" b="1" dirty="0">
                <a:solidFill>
                  <a:schemeClr val="bg2">
                    <a:lumMod val="50000"/>
                  </a:schemeClr>
                </a:solidFill>
              </a:rPr>
              <a:t>ng build </a:t>
            </a:r>
            <a:r>
              <a:rPr lang="en-GB" sz="2000" dirty="0">
                <a:solidFill>
                  <a:schemeClr val="bg2">
                    <a:lumMod val="50000"/>
                  </a:schemeClr>
                </a:solidFill>
              </a:rPr>
              <a:t>and</a:t>
            </a:r>
            <a:r>
              <a:rPr lang="en-GB" sz="2000" b="1" dirty="0">
                <a:solidFill>
                  <a:schemeClr val="bg2">
                    <a:lumMod val="50000"/>
                  </a:schemeClr>
                </a:solidFill>
              </a:rPr>
              <a:t> ng serve </a:t>
            </a:r>
            <a:r>
              <a:rPr lang="en-GB" sz="2000" dirty="0">
                <a:solidFill>
                  <a:schemeClr val="bg2">
                    <a:lumMod val="50000"/>
                  </a:schemeClr>
                </a:solidFill>
              </a:rPr>
              <a:t>build and servers your app. Normally you can put more different options (and arguments) in command-line but it’s recommended to put in </a:t>
            </a:r>
            <a:r>
              <a:rPr lang="en-GB" sz="2000" b="1" dirty="0" err="1">
                <a:solidFill>
                  <a:schemeClr val="bg2">
                    <a:lumMod val="50000"/>
                  </a:schemeClr>
                </a:solidFill>
              </a:rPr>
              <a:t>angular.json</a:t>
            </a:r>
            <a:r>
              <a:rPr lang="en-GB" sz="2000" dirty="0">
                <a:solidFill>
                  <a:schemeClr val="bg2">
                    <a:lumMod val="50000"/>
                  </a:schemeClr>
                </a:solidFill>
              </a:rPr>
              <a:t> file configuration.</a:t>
            </a:r>
          </a:p>
        </p:txBody>
      </p:sp>
      <p:sp>
        <p:nvSpPr>
          <p:cNvPr id="12" name="Rectangle 11"/>
          <p:cNvSpPr/>
          <p:nvPr/>
        </p:nvSpPr>
        <p:spPr>
          <a:xfrm>
            <a:off x="396816" y="2687691"/>
            <a:ext cx="11438623" cy="1938992"/>
          </a:xfrm>
          <a:prstGeom prst="rect">
            <a:avLst/>
          </a:prstGeom>
        </p:spPr>
        <p:txBody>
          <a:bodyPr wrap="square">
            <a:spAutoFit/>
          </a:bodyPr>
          <a:lstStyle/>
          <a:p>
            <a:r>
              <a:rPr lang="en-GB" sz="2000" b="1" dirty="0">
                <a:solidFill>
                  <a:schemeClr val="bg2">
                    <a:lumMod val="50000"/>
                  </a:schemeClr>
                </a:solidFill>
              </a:rPr>
              <a:t>ng lint </a:t>
            </a:r>
            <a:r>
              <a:rPr lang="en-GB" sz="2000" dirty="0">
                <a:solidFill>
                  <a:schemeClr val="bg2">
                    <a:lumMod val="50000"/>
                  </a:schemeClr>
                </a:solidFill>
              </a:rPr>
              <a:t>run </a:t>
            </a:r>
            <a:r>
              <a:rPr lang="en-GB" sz="2000" dirty="0" err="1">
                <a:solidFill>
                  <a:schemeClr val="bg2">
                    <a:lumMod val="50000"/>
                  </a:schemeClr>
                </a:solidFill>
              </a:rPr>
              <a:t>linting</a:t>
            </a:r>
            <a:r>
              <a:rPr lang="en-GB" sz="2000" dirty="0">
                <a:solidFill>
                  <a:schemeClr val="bg2">
                    <a:lumMod val="50000"/>
                  </a:schemeClr>
                </a:solidFill>
              </a:rPr>
              <a:t> tools on Angular app code in given project folder. The rules are specified in </a:t>
            </a:r>
            <a:r>
              <a:rPr lang="en-GB" sz="2000" b="1" dirty="0" err="1">
                <a:solidFill>
                  <a:schemeClr val="bg2">
                    <a:lumMod val="50000"/>
                  </a:schemeClr>
                </a:solidFill>
              </a:rPr>
              <a:t>angular.json</a:t>
            </a:r>
            <a:r>
              <a:rPr lang="en-GB" sz="2000" dirty="0">
                <a:solidFill>
                  <a:schemeClr val="bg2">
                    <a:lumMod val="50000"/>
                  </a:schemeClr>
                </a:solidFill>
              </a:rPr>
              <a:t> or, if you have installed other </a:t>
            </a:r>
            <a:r>
              <a:rPr lang="en-GB" sz="2000" dirty="0" err="1">
                <a:solidFill>
                  <a:schemeClr val="bg2">
                    <a:lumMod val="50000"/>
                  </a:schemeClr>
                </a:solidFill>
              </a:rPr>
              <a:t>linting</a:t>
            </a:r>
            <a:r>
              <a:rPr lang="en-GB" sz="2000" dirty="0">
                <a:solidFill>
                  <a:schemeClr val="bg2">
                    <a:lumMod val="50000"/>
                  </a:schemeClr>
                </a:solidFill>
              </a:rPr>
              <a:t> tool, in the specified file (for example </a:t>
            </a:r>
            <a:r>
              <a:rPr lang="en-GB" sz="2000" b="1" dirty="0" err="1">
                <a:solidFill>
                  <a:schemeClr val="bg2">
                    <a:lumMod val="50000"/>
                  </a:schemeClr>
                </a:solidFill>
              </a:rPr>
              <a:t>tslint.json</a:t>
            </a:r>
            <a:r>
              <a:rPr lang="en-GB" sz="2000" dirty="0">
                <a:solidFill>
                  <a:schemeClr val="bg2">
                    <a:lumMod val="50000"/>
                  </a:schemeClr>
                </a:solidFill>
              </a:rPr>
              <a:t>).</a:t>
            </a:r>
          </a:p>
          <a:p>
            <a:endParaRPr lang="en-GB" sz="2000" dirty="0">
              <a:solidFill>
                <a:schemeClr val="bg2">
                  <a:lumMod val="50000"/>
                </a:schemeClr>
              </a:solidFill>
            </a:endParaRPr>
          </a:p>
          <a:p>
            <a:r>
              <a:rPr lang="en-GB" sz="2000" b="1" dirty="0">
                <a:solidFill>
                  <a:schemeClr val="bg2">
                    <a:lumMod val="50000"/>
                  </a:schemeClr>
                </a:solidFill>
              </a:rPr>
              <a:t>ng test </a:t>
            </a:r>
            <a:r>
              <a:rPr lang="en-GB" sz="2000" dirty="0">
                <a:solidFill>
                  <a:schemeClr val="bg2">
                    <a:lumMod val="50000"/>
                  </a:schemeClr>
                </a:solidFill>
              </a:rPr>
              <a:t>run Unit Tests in a project.</a:t>
            </a:r>
          </a:p>
          <a:p>
            <a:endParaRPr lang="en-GB" sz="2000" dirty="0">
              <a:solidFill>
                <a:schemeClr val="bg2">
                  <a:lumMod val="50000"/>
                </a:schemeClr>
              </a:solidFill>
            </a:endParaRPr>
          </a:p>
          <a:p>
            <a:r>
              <a:rPr lang="en-GB" sz="2000" b="1" dirty="0">
                <a:solidFill>
                  <a:schemeClr val="bg2">
                    <a:lumMod val="50000"/>
                  </a:schemeClr>
                </a:solidFill>
              </a:rPr>
              <a:t>ng e2e </a:t>
            </a:r>
            <a:r>
              <a:rPr lang="en-GB" sz="2000" dirty="0">
                <a:solidFill>
                  <a:schemeClr val="bg2">
                    <a:lumMod val="50000"/>
                  </a:schemeClr>
                </a:solidFill>
              </a:rPr>
              <a:t>run E2E Tests in a project.</a:t>
            </a:r>
          </a:p>
        </p:txBody>
      </p:sp>
    </p:spTree>
    <p:extLst>
      <p:ext uri="{BB962C8B-B14F-4D97-AF65-F5344CB8AC3E}">
        <p14:creationId xmlns:p14="http://schemas.microsoft.com/office/powerpoint/2010/main" val="3705284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956612" y="2657784"/>
            <a:ext cx="4030527" cy="830997"/>
          </a:xfrm>
          <a:prstGeom prst="rect">
            <a:avLst/>
          </a:prstGeom>
          <a:noFill/>
        </p:spPr>
        <p:txBody>
          <a:bodyPr wrap="none" rtlCol="0">
            <a:spAutoFit/>
          </a:bodyPr>
          <a:lstStyle/>
          <a:p>
            <a:pPr algn="ctr"/>
            <a:r>
              <a:rPr lang="en-GB" sz="4800" b="1" dirty="0">
                <a:solidFill>
                  <a:schemeClr val="bg2">
                    <a:lumMod val="50000"/>
                  </a:schemeClr>
                </a:solidFill>
              </a:rPr>
              <a:t>Getting started</a:t>
            </a:r>
          </a:p>
        </p:txBody>
      </p:sp>
    </p:spTree>
    <p:extLst>
      <p:ext uri="{BB962C8B-B14F-4D97-AF65-F5344CB8AC3E}">
        <p14:creationId xmlns:p14="http://schemas.microsoft.com/office/powerpoint/2010/main" val="23501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First component with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Getting started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370" y="1270854"/>
            <a:ext cx="4936758" cy="4490217"/>
          </a:xfrm>
          <a:prstGeom prst="rect">
            <a:avLst/>
          </a:prstGeom>
        </p:spPr>
      </p:pic>
      <p:sp>
        <p:nvSpPr>
          <p:cNvPr id="9" name="TextBox 8">
            <a:hlinkClick r:id="rId4"/>
          </p:cNvPr>
          <p:cNvSpPr txBox="1"/>
          <p:nvPr/>
        </p:nvSpPr>
        <p:spPr>
          <a:xfrm>
            <a:off x="2998897" y="5849557"/>
            <a:ext cx="6552607" cy="646331"/>
          </a:xfrm>
          <a:prstGeom prst="rect">
            <a:avLst/>
          </a:prstGeom>
          <a:noFill/>
        </p:spPr>
        <p:txBody>
          <a:bodyPr wrap="square" rtlCol="0">
            <a:spAutoFit/>
          </a:bodyPr>
          <a:lstStyle/>
          <a:p>
            <a:r>
              <a:rPr lang="en-GB" b="1" dirty="0">
                <a:solidFill>
                  <a:schemeClr val="bg2">
                    <a:lumMod val="50000"/>
                  </a:schemeClr>
                </a:solidFill>
              </a:rPr>
              <a:t>Download the basic </a:t>
            </a:r>
            <a:r>
              <a:rPr lang="en-GB" b="1" dirty="0" err="1">
                <a:solidFill>
                  <a:schemeClr val="bg2">
                    <a:lumMod val="50000"/>
                  </a:schemeClr>
                </a:solidFill>
              </a:rPr>
              <a:t>css</a:t>
            </a:r>
            <a:r>
              <a:rPr lang="en-GB" b="1" dirty="0">
                <a:solidFill>
                  <a:schemeClr val="bg2">
                    <a:lumMod val="50000"/>
                  </a:schemeClr>
                </a:solidFill>
              </a:rPr>
              <a:t> file from here:</a:t>
            </a:r>
            <a:endParaRPr lang="en-GB" b="1" dirty="0">
              <a:solidFill>
                <a:schemeClr val="bg2">
                  <a:lumMod val="50000"/>
                </a:schemeClr>
              </a:solidFill>
              <a:hlinkClick r:id="rId4"/>
            </a:endParaRPr>
          </a:p>
          <a:p>
            <a:r>
              <a:rPr lang="en-GB" dirty="0">
                <a:hlinkClick r:id="rId5"/>
              </a:rPr>
              <a:t>https://github.com/jserra91/training-angular/blob/master/style.css</a:t>
            </a:r>
            <a:r>
              <a:rPr lang="en-GB" b="1" dirty="0"/>
              <a:t> </a:t>
            </a:r>
          </a:p>
        </p:txBody>
      </p:sp>
    </p:spTree>
    <p:extLst>
      <p:ext uri="{BB962C8B-B14F-4D97-AF65-F5344CB8AC3E}">
        <p14:creationId xmlns:p14="http://schemas.microsoft.com/office/powerpoint/2010/main" val="727288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Root module with @</a:t>
            </a:r>
            <a:r>
              <a:rPr lang="en-GB" sz="3200" dirty="0" err="1">
                <a:solidFill>
                  <a:schemeClr val="bg2">
                    <a:lumMod val="50000"/>
                  </a:schemeClr>
                </a:solidFill>
              </a:rPr>
              <a:t>NgModule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Getting started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145124"/>
            <a:ext cx="6400800" cy="5118100"/>
          </a:xfrm>
          <a:prstGeom prst="rect">
            <a:avLst/>
          </a:prstGeom>
        </p:spPr>
      </p:pic>
    </p:spTree>
    <p:extLst>
      <p:ext uri="{BB962C8B-B14F-4D97-AF65-F5344CB8AC3E}">
        <p14:creationId xmlns:p14="http://schemas.microsoft.com/office/powerpoint/2010/main" val="953201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Bootstrapping Angular</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Getting started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12" y="1471973"/>
            <a:ext cx="10011766" cy="4647206"/>
          </a:xfrm>
          <a:prstGeom prst="rect">
            <a:avLst/>
          </a:prstGeom>
        </p:spPr>
      </p:pic>
    </p:spTree>
    <p:extLst>
      <p:ext uri="{BB962C8B-B14F-4D97-AF65-F5344CB8AC3E}">
        <p14:creationId xmlns:p14="http://schemas.microsoft.com/office/powerpoint/2010/main" val="804039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65066" y="2657784"/>
            <a:ext cx="6213625" cy="830997"/>
          </a:xfrm>
          <a:prstGeom prst="rect">
            <a:avLst/>
          </a:prstGeom>
          <a:noFill/>
        </p:spPr>
        <p:txBody>
          <a:bodyPr wrap="none" rtlCol="0">
            <a:spAutoFit/>
          </a:bodyPr>
          <a:lstStyle/>
          <a:p>
            <a:pPr algn="ctr"/>
            <a:r>
              <a:rPr lang="en-GB" sz="4800" b="1" dirty="0">
                <a:solidFill>
                  <a:schemeClr val="bg2">
                    <a:lumMod val="50000"/>
                  </a:schemeClr>
                </a:solidFill>
              </a:rPr>
              <a:t>Template fundamentals</a:t>
            </a:r>
          </a:p>
        </p:txBody>
      </p:sp>
    </p:spTree>
    <p:extLst>
      <p:ext uri="{BB962C8B-B14F-4D97-AF65-F5344CB8AC3E}">
        <p14:creationId xmlns:p14="http://schemas.microsoft.com/office/powerpoint/2010/main" val="1712051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Interpolation &amp; expressions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695094"/>
            <a:ext cx="4044838" cy="42470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951" y="2355927"/>
            <a:ext cx="3108787" cy="20974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7" name="Right Arrow 6"/>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79126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Property binding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28" y="1715354"/>
            <a:ext cx="4231559" cy="273806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20" name="Right Arrow 19"/>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76" y="2267488"/>
            <a:ext cx="3463247" cy="2274371"/>
          </a:xfrm>
          <a:prstGeom prst="rect">
            <a:avLst/>
          </a:prstGeom>
        </p:spPr>
      </p:pic>
    </p:spTree>
    <p:extLst>
      <p:ext uri="{BB962C8B-B14F-4D97-AF65-F5344CB8AC3E}">
        <p14:creationId xmlns:p14="http://schemas.microsoft.com/office/powerpoint/2010/main" val="1205037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Property binding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39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711415"/>
            <a:ext cx="4324277" cy="271885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9" name="Right Arrow 18"/>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4707" y="2344004"/>
            <a:ext cx="2286661" cy="2758906"/>
          </a:xfrm>
          <a:prstGeom prst="rect">
            <a:avLst/>
          </a:prstGeom>
        </p:spPr>
      </p:pic>
      <p:sp>
        <p:nvSpPr>
          <p:cNvPr id="12" name="TextBox 11">
            <a:hlinkClick r:id="rId7"/>
          </p:cNvPr>
          <p:cNvSpPr txBox="1"/>
          <p:nvPr/>
        </p:nvSpPr>
        <p:spPr>
          <a:xfrm>
            <a:off x="391427" y="5416062"/>
            <a:ext cx="6536147" cy="646331"/>
          </a:xfrm>
          <a:prstGeom prst="rect">
            <a:avLst/>
          </a:prstGeom>
          <a:noFill/>
        </p:spPr>
        <p:txBody>
          <a:bodyPr wrap="square" rtlCol="0">
            <a:spAutoFit/>
          </a:bodyPr>
          <a:lstStyle/>
          <a:p>
            <a:r>
              <a:rPr lang="en-GB" b="1" dirty="0">
                <a:solidFill>
                  <a:schemeClr val="bg2">
                    <a:lumMod val="50000"/>
                  </a:schemeClr>
                </a:solidFill>
              </a:rPr>
              <a:t>Download the logo from here:</a:t>
            </a:r>
            <a:endParaRPr lang="en-GB" b="1" dirty="0">
              <a:solidFill>
                <a:schemeClr val="bg2">
                  <a:lumMod val="50000"/>
                </a:schemeClr>
              </a:solidFill>
              <a:hlinkClick r:id="rId7"/>
            </a:endParaRPr>
          </a:p>
          <a:p>
            <a:r>
              <a:rPr lang="en-GB" dirty="0">
                <a:hlinkClick r:id="rId8"/>
              </a:rPr>
              <a:t>https://github.com/jserra91/training-angular/blob/master/logo.svg</a:t>
            </a:r>
            <a:endParaRPr lang="en-GB" b="1" dirty="0"/>
          </a:p>
        </p:txBody>
      </p:sp>
    </p:spTree>
    <p:extLst>
      <p:ext uri="{BB962C8B-B14F-4D97-AF65-F5344CB8AC3E}">
        <p14:creationId xmlns:p14="http://schemas.microsoft.com/office/powerpoint/2010/main" val="10917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JS Frameworks Timeline</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Introduction</a:t>
            </a:r>
          </a:p>
        </p:txBody>
      </p:sp>
      <p:cxnSp>
        <p:nvCxnSpPr>
          <p:cNvPr id="29" name="Straight Arrow Connector 28"/>
          <p:cNvCxnSpPr/>
          <p:nvPr/>
        </p:nvCxnSpPr>
        <p:spPr>
          <a:xfrm flipV="1">
            <a:off x="759587" y="3915698"/>
            <a:ext cx="10800000" cy="0"/>
          </a:xfrm>
          <a:prstGeom prst="straightConnector1">
            <a:avLst/>
          </a:prstGeom>
          <a:ln w="152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31649"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p:cNvSpPr/>
          <p:nvPr/>
        </p:nvSpPr>
        <p:spPr>
          <a:xfrm>
            <a:off x="2501200"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p:cNvSpPr/>
          <p:nvPr/>
        </p:nvSpPr>
        <p:spPr>
          <a:xfrm>
            <a:off x="4070751"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p:cNvSpPr/>
          <p:nvPr/>
        </p:nvSpPr>
        <p:spPr>
          <a:xfrm>
            <a:off x="5640302"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p:cNvSpPr/>
          <p:nvPr/>
        </p:nvSpPr>
        <p:spPr>
          <a:xfrm>
            <a:off x="7209853"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p:cNvSpPr/>
          <p:nvPr/>
        </p:nvSpPr>
        <p:spPr>
          <a:xfrm>
            <a:off x="8779404"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l 37"/>
          <p:cNvSpPr/>
          <p:nvPr/>
        </p:nvSpPr>
        <p:spPr>
          <a:xfrm>
            <a:off x="10366208" y="3691411"/>
            <a:ext cx="448574" cy="44857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p:cNvSpPr txBox="1"/>
          <p:nvPr/>
        </p:nvSpPr>
        <p:spPr>
          <a:xfrm>
            <a:off x="336426" y="4364272"/>
            <a:ext cx="1639019" cy="553998"/>
          </a:xfrm>
          <a:prstGeom prst="rect">
            <a:avLst/>
          </a:prstGeom>
          <a:noFill/>
        </p:spPr>
        <p:txBody>
          <a:bodyPr wrap="square" rtlCol="0">
            <a:spAutoFit/>
          </a:bodyPr>
          <a:lstStyle/>
          <a:p>
            <a:pPr algn="ctr"/>
            <a:r>
              <a:rPr lang="en-GB" sz="1400" dirty="0"/>
              <a:t>March2005</a:t>
            </a:r>
          </a:p>
          <a:p>
            <a:pPr algn="ctr"/>
            <a:r>
              <a:rPr lang="en-GB" sz="1600" b="1" dirty="0"/>
              <a:t>Dojo</a:t>
            </a:r>
          </a:p>
        </p:txBody>
      </p:sp>
      <p:sp>
        <p:nvSpPr>
          <p:cNvPr id="40" name="TextBox 39"/>
          <p:cNvSpPr txBox="1"/>
          <p:nvPr/>
        </p:nvSpPr>
        <p:spPr>
          <a:xfrm>
            <a:off x="1905977" y="4364271"/>
            <a:ext cx="1639019" cy="553998"/>
          </a:xfrm>
          <a:prstGeom prst="rect">
            <a:avLst/>
          </a:prstGeom>
          <a:noFill/>
        </p:spPr>
        <p:txBody>
          <a:bodyPr wrap="square" rtlCol="0">
            <a:spAutoFit/>
          </a:bodyPr>
          <a:lstStyle/>
          <a:p>
            <a:pPr algn="ctr"/>
            <a:r>
              <a:rPr lang="en-GB" sz="1400" dirty="0"/>
              <a:t>August 2006</a:t>
            </a:r>
          </a:p>
          <a:p>
            <a:pPr algn="ctr"/>
            <a:r>
              <a:rPr lang="en-GB" sz="1600" b="1" dirty="0"/>
              <a:t>jQuery</a:t>
            </a:r>
          </a:p>
        </p:txBody>
      </p:sp>
      <p:sp>
        <p:nvSpPr>
          <p:cNvPr id="41" name="TextBox 40"/>
          <p:cNvSpPr txBox="1"/>
          <p:nvPr/>
        </p:nvSpPr>
        <p:spPr>
          <a:xfrm>
            <a:off x="3475528" y="4364270"/>
            <a:ext cx="1639019" cy="553998"/>
          </a:xfrm>
          <a:prstGeom prst="rect">
            <a:avLst/>
          </a:prstGeom>
          <a:noFill/>
        </p:spPr>
        <p:txBody>
          <a:bodyPr wrap="square" rtlCol="0">
            <a:spAutoFit/>
          </a:bodyPr>
          <a:lstStyle/>
          <a:p>
            <a:pPr algn="ctr"/>
            <a:r>
              <a:rPr lang="en-GB" sz="1400" dirty="0"/>
              <a:t>March 2007</a:t>
            </a:r>
          </a:p>
          <a:p>
            <a:pPr algn="ctr"/>
            <a:r>
              <a:rPr lang="en-GB" sz="1600" b="1" dirty="0" err="1"/>
              <a:t>Mootools</a:t>
            </a:r>
            <a:endParaRPr lang="en-GB" sz="1600" b="1" dirty="0"/>
          </a:p>
        </p:txBody>
      </p:sp>
      <p:sp>
        <p:nvSpPr>
          <p:cNvPr id="42" name="TextBox 41"/>
          <p:cNvSpPr txBox="1"/>
          <p:nvPr/>
        </p:nvSpPr>
        <p:spPr>
          <a:xfrm>
            <a:off x="5045079" y="4364269"/>
            <a:ext cx="1639019" cy="553998"/>
          </a:xfrm>
          <a:prstGeom prst="rect">
            <a:avLst/>
          </a:prstGeom>
          <a:noFill/>
        </p:spPr>
        <p:txBody>
          <a:bodyPr wrap="square" rtlCol="0">
            <a:spAutoFit/>
          </a:bodyPr>
          <a:lstStyle/>
          <a:p>
            <a:pPr algn="ctr"/>
            <a:r>
              <a:rPr lang="en-GB" sz="1400" dirty="0"/>
              <a:t>October 2010</a:t>
            </a:r>
          </a:p>
          <a:p>
            <a:pPr algn="ctr"/>
            <a:r>
              <a:rPr lang="en-GB" sz="1600" b="1" dirty="0" err="1"/>
              <a:t>BackboneJS</a:t>
            </a:r>
            <a:endParaRPr lang="en-GB" sz="1600" b="1" dirty="0"/>
          </a:p>
        </p:txBody>
      </p:sp>
      <p:sp>
        <p:nvSpPr>
          <p:cNvPr id="43" name="TextBox 42"/>
          <p:cNvSpPr txBox="1"/>
          <p:nvPr/>
        </p:nvSpPr>
        <p:spPr>
          <a:xfrm>
            <a:off x="6614630" y="4364268"/>
            <a:ext cx="1639019" cy="553998"/>
          </a:xfrm>
          <a:prstGeom prst="rect">
            <a:avLst/>
          </a:prstGeom>
          <a:noFill/>
        </p:spPr>
        <p:txBody>
          <a:bodyPr wrap="square" rtlCol="0">
            <a:spAutoFit/>
          </a:bodyPr>
          <a:lstStyle/>
          <a:p>
            <a:pPr algn="ctr"/>
            <a:r>
              <a:rPr lang="en-GB" sz="1400" dirty="0"/>
              <a:t>October 2010</a:t>
            </a:r>
          </a:p>
          <a:p>
            <a:pPr algn="ctr"/>
            <a:r>
              <a:rPr lang="en-GB" sz="1600" b="1" dirty="0" err="1"/>
              <a:t>AngularJS</a:t>
            </a:r>
            <a:endParaRPr lang="en-GB" sz="1600" b="1" dirty="0"/>
          </a:p>
        </p:txBody>
      </p:sp>
      <p:sp>
        <p:nvSpPr>
          <p:cNvPr id="44" name="TextBox 43"/>
          <p:cNvSpPr txBox="1"/>
          <p:nvPr/>
        </p:nvSpPr>
        <p:spPr>
          <a:xfrm>
            <a:off x="8184181" y="4364268"/>
            <a:ext cx="1639019" cy="553998"/>
          </a:xfrm>
          <a:prstGeom prst="rect">
            <a:avLst/>
          </a:prstGeom>
          <a:noFill/>
        </p:spPr>
        <p:txBody>
          <a:bodyPr wrap="square" rtlCol="0">
            <a:spAutoFit/>
          </a:bodyPr>
          <a:lstStyle/>
          <a:p>
            <a:pPr algn="ctr"/>
            <a:r>
              <a:rPr lang="en-GB" sz="1400" dirty="0"/>
              <a:t>March 2013</a:t>
            </a:r>
          </a:p>
          <a:p>
            <a:pPr algn="ctr"/>
            <a:r>
              <a:rPr lang="en-GB" sz="1600" b="1" dirty="0" err="1"/>
              <a:t>ReactJS</a:t>
            </a:r>
            <a:endParaRPr lang="en-GB" sz="1600" b="1" dirty="0"/>
          </a:p>
        </p:txBody>
      </p:sp>
      <p:sp>
        <p:nvSpPr>
          <p:cNvPr id="45" name="TextBox 44"/>
          <p:cNvSpPr txBox="1"/>
          <p:nvPr/>
        </p:nvSpPr>
        <p:spPr>
          <a:xfrm>
            <a:off x="9770985" y="4364268"/>
            <a:ext cx="1639019" cy="553998"/>
          </a:xfrm>
          <a:prstGeom prst="rect">
            <a:avLst/>
          </a:prstGeom>
          <a:noFill/>
        </p:spPr>
        <p:txBody>
          <a:bodyPr wrap="square" rtlCol="0">
            <a:spAutoFit/>
          </a:bodyPr>
          <a:lstStyle/>
          <a:p>
            <a:pPr algn="ctr"/>
            <a:r>
              <a:rPr lang="en-GB" sz="1400" dirty="0"/>
              <a:t>September 2016</a:t>
            </a:r>
          </a:p>
          <a:p>
            <a:pPr algn="ctr"/>
            <a:r>
              <a:rPr lang="en-GB" sz="1600" b="1" dirty="0"/>
              <a:t>Angular</a:t>
            </a:r>
          </a:p>
        </p:txBody>
      </p:sp>
      <p:cxnSp>
        <p:nvCxnSpPr>
          <p:cNvPr id="46" name="Straight Arrow Connector 45"/>
          <p:cNvCxnSpPr/>
          <p:nvPr/>
        </p:nvCxnSpPr>
        <p:spPr>
          <a:xfrm>
            <a:off x="8572829" y="2369872"/>
            <a:ext cx="0" cy="1080000"/>
          </a:xfrm>
          <a:prstGeom prst="straightConnector1">
            <a:avLst/>
          </a:prstGeom>
          <a:ln w="215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630720" y="1443330"/>
            <a:ext cx="1892845" cy="677108"/>
          </a:xfrm>
          <a:prstGeom prst="rect">
            <a:avLst/>
          </a:prstGeom>
          <a:noFill/>
        </p:spPr>
        <p:txBody>
          <a:bodyPr wrap="square" rtlCol="0">
            <a:spAutoFit/>
          </a:bodyPr>
          <a:lstStyle/>
          <a:p>
            <a:pPr algn="ctr"/>
            <a:r>
              <a:rPr lang="en-GB" b="1" dirty="0"/>
              <a:t>October 2012</a:t>
            </a:r>
          </a:p>
          <a:p>
            <a:pPr algn="ctr"/>
            <a:r>
              <a:rPr lang="en-GB" sz="2000" b="1" dirty="0" err="1"/>
              <a:t>TypeScript</a:t>
            </a:r>
            <a:endParaRPr lang="en-GB" sz="2000" b="1" dirty="0"/>
          </a:p>
        </p:txBody>
      </p:sp>
    </p:spTree>
    <p:extLst>
      <p:ext uri="{BB962C8B-B14F-4D97-AF65-F5344CB8AC3E}">
        <p14:creationId xmlns:p14="http://schemas.microsoft.com/office/powerpoint/2010/main" val="1260315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Property binding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9" y="1690380"/>
            <a:ext cx="4170450" cy="36259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5" name="Right Arrow 14"/>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rotWithShape="1">
          <a:blip r:embed="rId5"/>
          <a:srcRect l="74892" t="23044" r="7173" b="22850"/>
          <a:stretch/>
        </p:blipFill>
        <p:spPr>
          <a:xfrm>
            <a:off x="6467062" y="1288160"/>
            <a:ext cx="5505486" cy="4671320"/>
          </a:xfrm>
          <a:prstGeom prst="rect">
            <a:avLst/>
          </a:prstGeom>
        </p:spPr>
      </p:pic>
    </p:spTree>
    <p:extLst>
      <p:ext uri="{BB962C8B-B14F-4D97-AF65-F5344CB8AC3E}">
        <p14:creationId xmlns:p14="http://schemas.microsoft.com/office/powerpoint/2010/main" val="1748226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Event binding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715354"/>
            <a:ext cx="4221723" cy="404749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4" name="Right Arrow 13"/>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rotWithShape="1">
          <a:blip r:embed="rId5"/>
          <a:srcRect r="72054" b="73544"/>
          <a:stretch/>
        </p:blipFill>
        <p:spPr>
          <a:xfrm>
            <a:off x="6703841" y="2272779"/>
            <a:ext cx="4779626" cy="2979555"/>
          </a:xfrm>
          <a:prstGeom prst="rect">
            <a:avLst/>
          </a:prstGeom>
        </p:spPr>
      </p:pic>
    </p:spTree>
    <p:extLst>
      <p:ext uri="{BB962C8B-B14F-4D97-AF65-F5344CB8AC3E}">
        <p14:creationId xmlns:p14="http://schemas.microsoft.com/office/powerpoint/2010/main" val="2058348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Event binding</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9" y="1715354"/>
            <a:ext cx="3308820" cy="45719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5" name="Right Arrow 14"/>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917" y="2452174"/>
            <a:ext cx="4662511" cy="73618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917" y="3010137"/>
            <a:ext cx="3854436" cy="730841"/>
          </a:xfrm>
          <a:prstGeom prst="rect">
            <a:avLst/>
          </a:prstGeom>
        </p:spPr>
      </p:pic>
    </p:spTree>
    <p:extLst>
      <p:ext uri="{BB962C8B-B14F-4D97-AF65-F5344CB8AC3E}">
        <p14:creationId xmlns:p14="http://schemas.microsoft.com/office/powerpoint/2010/main" val="3262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Two-way </a:t>
            </a:r>
            <a:r>
              <a:rPr lang="en-GB" sz="3200" dirty="0" err="1">
                <a:solidFill>
                  <a:schemeClr val="bg2">
                    <a:lumMod val="50000"/>
                  </a:schemeClr>
                </a:solidFill>
              </a:rPr>
              <a:t>databinding</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329" y="1308100"/>
            <a:ext cx="5610477" cy="5024136"/>
          </a:xfrm>
          <a:prstGeom prst="rect">
            <a:avLst/>
          </a:prstGeom>
        </p:spPr>
      </p:pic>
    </p:spTree>
    <p:extLst>
      <p:ext uri="{BB962C8B-B14F-4D97-AF65-F5344CB8AC3E}">
        <p14:creationId xmlns:p14="http://schemas.microsoft.com/office/powerpoint/2010/main" val="2074865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Two-way </a:t>
            </a:r>
            <a:r>
              <a:rPr lang="en-GB" sz="3200" dirty="0" err="1">
                <a:solidFill>
                  <a:schemeClr val="bg2">
                    <a:lumMod val="50000"/>
                  </a:schemeClr>
                </a:solidFill>
              </a:rPr>
              <a:t>databinding</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629" y="1676916"/>
            <a:ext cx="3820277" cy="445341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629" y="1232416"/>
            <a:ext cx="2222500" cy="444500"/>
          </a:xfrm>
          <a:prstGeom prst="rect">
            <a:avLst/>
          </a:prstGeom>
        </p:spPr>
      </p:pic>
    </p:spTree>
    <p:extLst>
      <p:ext uri="{BB962C8B-B14F-4D97-AF65-F5344CB8AC3E}">
        <p14:creationId xmlns:p14="http://schemas.microsoft.com/office/powerpoint/2010/main" val="587240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Two-way </a:t>
            </a:r>
            <a:r>
              <a:rPr lang="en-GB" sz="3200" dirty="0" err="1">
                <a:solidFill>
                  <a:schemeClr val="bg2">
                    <a:lumMod val="50000"/>
                  </a:schemeClr>
                </a:solidFill>
              </a:rPr>
              <a:t>databinding</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529" y="1727622"/>
            <a:ext cx="3759200" cy="4343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529" y="1270854"/>
            <a:ext cx="2222500" cy="444500"/>
          </a:xfrm>
          <a:prstGeom prst="rect">
            <a:avLst/>
          </a:prstGeom>
        </p:spPr>
      </p:pic>
    </p:spTree>
    <p:extLst>
      <p:ext uri="{BB962C8B-B14F-4D97-AF65-F5344CB8AC3E}">
        <p14:creationId xmlns:p14="http://schemas.microsoft.com/office/powerpoint/2010/main" val="1633655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Template #ref variables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Template fundamentals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934" y="1715354"/>
            <a:ext cx="5369277" cy="45719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935" y="1270854"/>
            <a:ext cx="2222500" cy="444500"/>
          </a:xfrm>
          <a:prstGeom prst="rect">
            <a:avLst/>
          </a:prstGeom>
        </p:spPr>
      </p:pic>
    </p:spTree>
    <p:extLst>
      <p:ext uri="{BB962C8B-B14F-4D97-AF65-F5344CB8AC3E}">
        <p14:creationId xmlns:p14="http://schemas.microsoft.com/office/powerpoint/2010/main" val="1620976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17342" y="2657784"/>
            <a:ext cx="4309065" cy="830997"/>
          </a:xfrm>
          <a:prstGeom prst="rect">
            <a:avLst/>
          </a:prstGeom>
          <a:noFill/>
        </p:spPr>
        <p:txBody>
          <a:bodyPr wrap="none" rtlCol="0">
            <a:spAutoFit/>
          </a:bodyPr>
          <a:lstStyle/>
          <a:p>
            <a:pPr algn="ctr"/>
            <a:r>
              <a:rPr lang="en-GB" sz="4800" b="1" dirty="0">
                <a:solidFill>
                  <a:schemeClr val="bg2">
                    <a:lumMod val="50000"/>
                  </a:schemeClr>
                </a:solidFill>
              </a:rPr>
              <a:t>Rendering flows</a:t>
            </a:r>
          </a:p>
        </p:txBody>
      </p:sp>
    </p:spTree>
    <p:extLst>
      <p:ext uri="{BB962C8B-B14F-4D97-AF65-F5344CB8AC3E}">
        <p14:creationId xmlns:p14="http://schemas.microsoft.com/office/powerpoint/2010/main" val="660666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ngIf</a:t>
            </a:r>
            <a:r>
              <a:rPr lang="en-GB" sz="3200" dirty="0">
                <a:solidFill>
                  <a:schemeClr val="bg2">
                    <a:lumMod val="50000"/>
                  </a:schemeClr>
                </a:solidFill>
              </a:rPr>
              <a:t>, * syntax and &lt;template&gt;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715354"/>
            <a:ext cx="4120771" cy="357966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4" name="Right Arrow 13"/>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2038" y="2374455"/>
            <a:ext cx="3416300" cy="1447800"/>
          </a:xfrm>
          <a:prstGeom prst="rect">
            <a:avLst/>
          </a:prstGeom>
        </p:spPr>
      </p:pic>
    </p:spTree>
    <p:extLst>
      <p:ext uri="{BB962C8B-B14F-4D97-AF65-F5344CB8AC3E}">
        <p14:creationId xmlns:p14="http://schemas.microsoft.com/office/powerpoint/2010/main" val="1408142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ngIf</a:t>
            </a:r>
            <a:r>
              <a:rPr lang="en-GB" sz="3200" dirty="0">
                <a:solidFill>
                  <a:schemeClr val="bg2">
                    <a:lumMod val="50000"/>
                  </a:schemeClr>
                </a:solidFill>
              </a:rPr>
              <a:t>, * syntax and &lt;template&gt;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49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714" y="1722633"/>
            <a:ext cx="5332830" cy="278553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714" y="1301428"/>
            <a:ext cx="2222500" cy="444500"/>
          </a:xfrm>
          <a:prstGeom prst="rect">
            <a:avLst/>
          </a:prstGeom>
        </p:spPr>
      </p:pic>
    </p:spTree>
    <p:extLst>
      <p:ext uri="{BB962C8B-B14F-4D97-AF65-F5344CB8AC3E}">
        <p14:creationId xmlns:p14="http://schemas.microsoft.com/office/powerpoint/2010/main" val="155042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06214" y="2657784"/>
            <a:ext cx="5931304" cy="830997"/>
          </a:xfrm>
          <a:prstGeom prst="rect">
            <a:avLst/>
          </a:prstGeom>
          <a:noFill/>
        </p:spPr>
        <p:txBody>
          <a:bodyPr wrap="none" rtlCol="0">
            <a:spAutoFit/>
          </a:bodyPr>
          <a:lstStyle/>
          <a:p>
            <a:pPr algn="ctr"/>
            <a:r>
              <a:rPr lang="en-GB" sz="4800" b="1" dirty="0">
                <a:solidFill>
                  <a:schemeClr val="bg2">
                    <a:lumMod val="50000"/>
                  </a:schemeClr>
                </a:solidFill>
              </a:rPr>
              <a:t>Architecture Overview</a:t>
            </a:r>
          </a:p>
        </p:txBody>
      </p:sp>
    </p:spTree>
    <p:extLst>
      <p:ext uri="{BB962C8B-B14F-4D97-AF65-F5344CB8AC3E}">
        <p14:creationId xmlns:p14="http://schemas.microsoft.com/office/powerpoint/2010/main" val="1683393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a:t>
            </a:r>
            <a:r>
              <a:rPr lang="en-GB" sz="3200" dirty="0">
                <a:solidFill>
                  <a:schemeClr val="bg2">
                    <a:lumMod val="50000"/>
                  </a:schemeClr>
                </a:solidFill>
              </a:rPr>
              <a:t> and iterating collections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539" y="1555359"/>
            <a:ext cx="2648010" cy="480099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539" y="1232416"/>
            <a:ext cx="1614717" cy="322943"/>
          </a:xfrm>
          <a:prstGeom prst="rect">
            <a:avLst/>
          </a:prstGeom>
        </p:spPr>
      </p:pic>
    </p:spTree>
    <p:extLst>
      <p:ext uri="{BB962C8B-B14F-4D97-AF65-F5344CB8AC3E}">
        <p14:creationId xmlns:p14="http://schemas.microsoft.com/office/powerpoint/2010/main" val="1281058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a:t>
            </a:r>
            <a:r>
              <a:rPr lang="en-GB" sz="3200" dirty="0">
                <a:solidFill>
                  <a:schemeClr val="bg2">
                    <a:lumMod val="50000"/>
                  </a:schemeClr>
                </a:solidFill>
              </a:rPr>
              <a:t> and iterating collections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929" y="1751023"/>
            <a:ext cx="4145471" cy="460746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929" y="1306523"/>
            <a:ext cx="2222500" cy="444500"/>
          </a:xfrm>
          <a:prstGeom prst="rect">
            <a:avLst/>
          </a:prstGeom>
        </p:spPr>
      </p:pic>
    </p:spTree>
    <p:extLst>
      <p:ext uri="{BB962C8B-B14F-4D97-AF65-F5344CB8AC3E}">
        <p14:creationId xmlns:p14="http://schemas.microsoft.com/office/powerpoint/2010/main" val="1153810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a:t>
            </a:r>
            <a:r>
              <a:rPr lang="en-GB" sz="3200" dirty="0">
                <a:solidFill>
                  <a:schemeClr val="bg2">
                    <a:lumMod val="50000"/>
                  </a:schemeClr>
                </a:solidFill>
              </a:rPr>
              <a:t> and iterating collections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715354"/>
            <a:ext cx="4184562" cy="226122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5" name="Right Arrow 14"/>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4140" y="2526366"/>
            <a:ext cx="2908300" cy="2222500"/>
          </a:xfrm>
          <a:prstGeom prst="rect">
            <a:avLst/>
          </a:prstGeom>
        </p:spPr>
      </p:pic>
    </p:spTree>
    <p:extLst>
      <p:ext uri="{BB962C8B-B14F-4D97-AF65-F5344CB8AC3E}">
        <p14:creationId xmlns:p14="http://schemas.microsoft.com/office/powerpoint/2010/main" val="119519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ngFor</a:t>
            </a:r>
            <a:r>
              <a:rPr lang="en-GB" sz="3200" dirty="0">
                <a:solidFill>
                  <a:schemeClr val="bg2">
                    <a:lumMod val="50000"/>
                  </a:schemeClr>
                </a:solidFill>
              </a:rPr>
              <a:t> and iterating collections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1715354"/>
            <a:ext cx="4360770" cy="113057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5" name="Right Arrow 14"/>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4140" y="2448500"/>
            <a:ext cx="2908300" cy="2222500"/>
          </a:xfrm>
          <a:prstGeom prst="rect">
            <a:avLst/>
          </a:prstGeom>
        </p:spPr>
      </p:pic>
    </p:spTree>
    <p:extLst>
      <p:ext uri="{BB962C8B-B14F-4D97-AF65-F5344CB8AC3E}">
        <p14:creationId xmlns:p14="http://schemas.microsoft.com/office/powerpoint/2010/main" val="130446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ngClass</a:t>
            </a:r>
            <a:r>
              <a:rPr lang="en-GB" sz="3200" dirty="0">
                <a:solidFill>
                  <a:schemeClr val="bg2">
                    <a:lumMod val="50000"/>
                  </a:schemeClr>
                </a:solidFill>
              </a:rPr>
              <a:t> and </a:t>
            </a:r>
            <a:r>
              <a:rPr lang="en-GB" sz="3200" dirty="0" err="1">
                <a:solidFill>
                  <a:schemeClr val="bg2">
                    <a:lumMod val="50000"/>
                  </a:schemeClr>
                </a:solidFill>
              </a:rPr>
              <a:t>className</a:t>
            </a:r>
            <a:r>
              <a:rPr lang="en-GB" sz="3200" dirty="0">
                <a:solidFill>
                  <a:schemeClr val="bg2">
                    <a:lumMod val="50000"/>
                  </a:schemeClr>
                </a:solidFill>
              </a:rPr>
              <a:t> bindings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4082861"/>
            <a:ext cx="2952925" cy="22493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714090"/>
            <a:ext cx="4428708" cy="169058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5" name="Right Arrow 14"/>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9345" y="2487294"/>
            <a:ext cx="2476500" cy="19939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818" y="3612960"/>
            <a:ext cx="2374900" cy="469900"/>
          </a:xfrm>
          <a:prstGeom prst="rect">
            <a:avLst/>
          </a:prstGeom>
        </p:spPr>
      </p:pic>
    </p:spTree>
    <p:extLst>
      <p:ext uri="{BB962C8B-B14F-4D97-AF65-F5344CB8AC3E}">
        <p14:creationId xmlns:p14="http://schemas.microsoft.com/office/powerpoint/2010/main" val="1516947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ngClass</a:t>
            </a:r>
            <a:r>
              <a:rPr lang="en-GB" sz="3200" dirty="0">
                <a:solidFill>
                  <a:schemeClr val="bg2">
                    <a:lumMod val="50000"/>
                  </a:schemeClr>
                </a:solidFill>
              </a:rPr>
              <a:t> and </a:t>
            </a:r>
            <a:r>
              <a:rPr lang="en-GB" sz="3200" dirty="0" err="1">
                <a:solidFill>
                  <a:schemeClr val="bg2">
                    <a:lumMod val="50000"/>
                  </a:schemeClr>
                </a:solidFill>
              </a:rPr>
              <a:t>className</a:t>
            </a:r>
            <a:r>
              <a:rPr lang="en-GB" sz="3200" dirty="0">
                <a:solidFill>
                  <a:schemeClr val="bg2">
                    <a:lumMod val="50000"/>
                  </a:schemeClr>
                </a:solidFill>
              </a:rPr>
              <a:t> bindings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5" name="Right Arrow 14"/>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345" y="2487294"/>
            <a:ext cx="2476500" cy="19939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18" y="1715354"/>
            <a:ext cx="4148383" cy="1902928"/>
          </a:xfrm>
          <a:prstGeom prst="rect">
            <a:avLst/>
          </a:prstGeom>
        </p:spPr>
      </p:pic>
    </p:spTree>
    <p:extLst>
      <p:ext uri="{BB962C8B-B14F-4D97-AF65-F5344CB8AC3E}">
        <p14:creationId xmlns:p14="http://schemas.microsoft.com/office/powerpoint/2010/main" val="787323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ngStyle</a:t>
            </a:r>
            <a:r>
              <a:rPr lang="en-GB" sz="3200" dirty="0">
                <a:solidFill>
                  <a:schemeClr val="bg2">
                    <a:lumMod val="50000"/>
                  </a:schemeClr>
                </a:solidFill>
              </a:rPr>
              <a:t> and style bindings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270854"/>
            <a:ext cx="2222500" cy="444500"/>
          </a:xfrm>
          <a:prstGeom prst="rect">
            <a:avLst/>
          </a:prstGeom>
        </p:spPr>
      </p:pic>
      <p:sp>
        <p:nvSpPr>
          <p:cNvPr id="12" name="Right Arrow 11"/>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345" y="2487294"/>
            <a:ext cx="2476500" cy="19939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18" y="1711851"/>
            <a:ext cx="4813038" cy="137159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3859577"/>
            <a:ext cx="2222500" cy="4445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818" y="4304077"/>
            <a:ext cx="4813038" cy="1712957"/>
          </a:xfrm>
          <a:prstGeom prst="rect">
            <a:avLst/>
          </a:prstGeom>
        </p:spPr>
      </p:pic>
    </p:spTree>
    <p:extLst>
      <p:ext uri="{BB962C8B-B14F-4D97-AF65-F5344CB8AC3E}">
        <p14:creationId xmlns:p14="http://schemas.microsoft.com/office/powerpoint/2010/main" val="136952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Pipes for data transformation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282" y="1270855"/>
            <a:ext cx="3177242" cy="5085496"/>
          </a:xfrm>
          <a:prstGeom prst="rect">
            <a:avLst/>
          </a:prstGeom>
        </p:spPr>
      </p:pic>
    </p:spTree>
    <p:extLst>
      <p:ext uri="{BB962C8B-B14F-4D97-AF65-F5344CB8AC3E}">
        <p14:creationId xmlns:p14="http://schemas.microsoft.com/office/powerpoint/2010/main" val="1868981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Pipes for data transformation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2" name="Right Arrow 11"/>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97" y="1288160"/>
            <a:ext cx="4254745" cy="400487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7990" y="2523978"/>
            <a:ext cx="3644900" cy="3276600"/>
          </a:xfrm>
          <a:prstGeom prst="rect">
            <a:avLst/>
          </a:prstGeom>
        </p:spPr>
      </p:pic>
    </p:spTree>
    <p:extLst>
      <p:ext uri="{BB962C8B-B14F-4D97-AF65-F5344CB8AC3E}">
        <p14:creationId xmlns:p14="http://schemas.microsoft.com/office/powerpoint/2010/main" val="210664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Pipes for data transformation</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59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2" name="Right Arrow 11"/>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2631819"/>
            <a:ext cx="2222500" cy="4445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18" y="3086947"/>
            <a:ext cx="4326293" cy="167869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3662" y="2654160"/>
            <a:ext cx="3505200" cy="3263900"/>
          </a:xfrm>
          <a:prstGeom prst="rect">
            <a:avLst/>
          </a:prstGeom>
        </p:spPr>
      </p:pic>
    </p:spTree>
    <p:extLst>
      <p:ext uri="{BB962C8B-B14F-4D97-AF65-F5344CB8AC3E}">
        <p14:creationId xmlns:p14="http://schemas.microsoft.com/office/powerpoint/2010/main" val="178596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1215655" y="2307860"/>
            <a:ext cx="2857500" cy="87153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Modules</a:t>
            </a:r>
          </a:p>
        </p:txBody>
      </p:sp>
      <p:sp>
        <p:nvSpPr>
          <p:cNvPr id="25" name="Rounded Rectangle 24"/>
          <p:cNvSpPr/>
          <p:nvPr/>
        </p:nvSpPr>
        <p:spPr>
          <a:xfrm>
            <a:off x="4589277" y="2312253"/>
            <a:ext cx="2857500" cy="8715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Components</a:t>
            </a:r>
          </a:p>
        </p:txBody>
      </p:sp>
      <p:sp>
        <p:nvSpPr>
          <p:cNvPr id="26" name="Rounded Rectangle 25"/>
          <p:cNvSpPr/>
          <p:nvPr/>
        </p:nvSpPr>
        <p:spPr>
          <a:xfrm>
            <a:off x="7962900" y="2318252"/>
            <a:ext cx="2857500" cy="871538"/>
          </a:xfrm>
          <a:prstGeom prst="roundRect">
            <a:avLst/>
          </a:prstGeom>
          <a:solidFill>
            <a:srgbClr val="D5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Directives</a:t>
            </a:r>
          </a:p>
        </p:txBody>
      </p:sp>
      <p:sp>
        <p:nvSpPr>
          <p:cNvPr id="27" name="Rounded Rectangle 26"/>
          <p:cNvSpPr/>
          <p:nvPr/>
        </p:nvSpPr>
        <p:spPr>
          <a:xfrm>
            <a:off x="2846359" y="3672724"/>
            <a:ext cx="2857500" cy="871538"/>
          </a:xfrm>
          <a:prstGeom prst="roundRect">
            <a:avLst/>
          </a:prstGeom>
          <a:solidFill>
            <a:srgbClr val="EF5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Routing</a:t>
            </a:r>
          </a:p>
        </p:txBody>
      </p:sp>
      <p:sp>
        <p:nvSpPr>
          <p:cNvPr id="28" name="Rounded Rectangle 27"/>
          <p:cNvSpPr/>
          <p:nvPr/>
        </p:nvSpPr>
        <p:spPr>
          <a:xfrm>
            <a:off x="6278322" y="3672724"/>
            <a:ext cx="2857500" cy="871538"/>
          </a:xfrm>
          <a:prstGeom prst="roundRect">
            <a:avLst/>
          </a:prstGeom>
          <a:solidFill>
            <a:srgbClr val="FFB5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Services</a:t>
            </a:r>
          </a:p>
        </p:txBody>
      </p:sp>
      <p:sp>
        <p:nvSpPr>
          <p:cNvPr id="12" name="Rounded Rectangle 11"/>
          <p:cNvSpPr/>
          <p:nvPr/>
        </p:nvSpPr>
        <p:spPr>
          <a:xfrm>
            <a:off x="4687379" y="5052343"/>
            <a:ext cx="2857500" cy="87153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Pipes</a:t>
            </a:r>
          </a:p>
        </p:txBody>
      </p:sp>
    </p:spTree>
    <p:extLst>
      <p:ext uri="{BB962C8B-B14F-4D97-AF65-F5344CB8AC3E}">
        <p14:creationId xmlns:p14="http://schemas.microsoft.com/office/powerpoint/2010/main" val="49005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Safe navigation operator</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360" y="1212051"/>
            <a:ext cx="6716778" cy="5178989"/>
          </a:xfrm>
          <a:prstGeom prst="rect">
            <a:avLst/>
          </a:prstGeom>
        </p:spPr>
      </p:pic>
    </p:spTree>
    <p:extLst>
      <p:ext uri="{BB962C8B-B14F-4D97-AF65-F5344CB8AC3E}">
        <p14:creationId xmlns:p14="http://schemas.microsoft.com/office/powerpoint/2010/main" val="1605807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Safe navigation operator</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644" y="1288160"/>
            <a:ext cx="4533356" cy="5068190"/>
          </a:xfrm>
          <a:prstGeom prst="rect">
            <a:avLst/>
          </a:prstGeom>
        </p:spPr>
      </p:pic>
    </p:spTree>
    <p:extLst>
      <p:ext uri="{BB962C8B-B14F-4D97-AF65-F5344CB8AC3E}">
        <p14:creationId xmlns:p14="http://schemas.microsoft.com/office/powerpoint/2010/main" val="439969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Safe navigation operator</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8" y="3163439"/>
            <a:ext cx="4316065" cy="145109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2" name="Right Arrow 11"/>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1916" y="4805108"/>
            <a:ext cx="4958903" cy="1253975"/>
          </a:xfrm>
          <a:prstGeom prst="rect">
            <a:avLst/>
          </a:prstGeom>
        </p:spPr>
      </p:pic>
    </p:spTree>
    <p:extLst>
      <p:ext uri="{BB962C8B-B14F-4D97-AF65-F5344CB8AC3E}">
        <p14:creationId xmlns:p14="http://schemas.microsoft.com/office/powerpoint/2010/main" val="1513166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Safe navigation operator</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Rendering flows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2" name="Right Arrow 11"/>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3235352"/>
            <a:ext cx="4280067" cy="13456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163" y="2313066"/>
            <a:ext cx="2932457" cy="3715784"/>
          </a:xfrm>
          <a:prstGeom prst="rect">
            <a:avLst/>
          </a:prstGeom>
        </p:spPr>
      </p:pic>
    </p:spTree>
    <p:extLst>
      <p:ext uri="{BB962C8B-B14F-4D97-AF65-F5344CB8AC3E}">
        <p14:creationId xmlns:p14="http://schemas.microsoft.com/office/powerpoint/2010/main" val="1322359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Exercises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sp>
        <p:nvSpPr>
          <p:cNvPr id="7" name="Rectangle 6"/>
          <p:cNvSpPr/>
          <p:nvPr/>
        </p:nvSpPr>
        <p:spPr>
          <a:xfrm>
            <a:off x="396817" y="1606687"/>
            <a:ext cx="11438623" cy="4893647"/>
          </a:xfrm>
          <a:prstGeom prst="rect">
            <a:avLst/>
          </a:prstGeom>
        </p:spPr>
        <p:txBody>
          <a:bodyPr wrap="square">
            <a:spAutoFit/>
          </a:bodyPr>
          <a:lstStyle/>
          <a:p>
            <a:r>
              <a:rPr lang="en-GB" sz="2400" b="1" i="0" dirty="0">
                <a:solidFill>
                  <a:schemeClr val="bg2">
                    <a:lumMod val="50000"/>
                  </a:schemeClr>
                </a:solidFill>
                <a:effectLst/>
              </a:rPr>
              <a:t>1. We need the ability to filter the list by checked in passengers and not checked in passengers. Add 3 buttons to the App, one to see only checked-in passengers, one to see not checked-in passengers and one to see all.</a:t>
            </a:r>
          </a:p>
          <a:p>
            <a:endParaRPr lang="en-GB" sz="2400" b="1" dirty="0">
              <a:solidFill>
                <a:schemeClr val="bg2">
                  <a:lumMod val="50000"/>
                </a:schemeClr>
              </a:solidFill>
            </a:endParaRPr>
          </a:p>
          <a:p>
            <a:r>
              <a:rPr lang="en-GB" sz="2400" b="1" dirty="0">
                <a:solidFill>
                  <a:schemeClr val="bg2">
                    <a:lumMod val="50000"/>
                  </a:schemeClr>
                </a:solidFill>
              </a:rPr>
              <a:t>2. </a:t>
            </a:r>
            <a:r>
              <a:rPr lang="en-GB" sz="2400" b="1" i="0" dirty="0">
                <a:solidFill>
                  <a:schemeClr val="bg2">
                    <a:lumMod val="50000"/>
                  </a:schemeClr>
                </a:solidFill>
                <a:effectLst/>
              </a:rPr>
              <a:t>We want to know the nationality of each passenger. For that we will add a flag before the name of the passenger. Please take in consideration that this information is not mandatory for them so </a:t>
            </a:r>
            <a:r>
              <a:rPr lang="en-GB" sz="2400" b="1" dirty="0">
                <a:solidFill>
                  <a:schemeClr val="bg2">
                    <a:lumMod val="50000"/>
                  </a:schemeClr>
                </a:solidFill>
              </a:rPr>
              <a:t>we need to assume that passenger won’t provide that information.</a:t>
            </a:r>
          </a:p>
          <a:p>
            <a:endParaRPr lang="en-GB" sz="2400" b="1" i="0" dirty="0">
              <a:solidFill>
                <a:schemeClr val="bg2">
                  <a:lumMod val="50000"/>
                </a:schemeClr>
              </a:solidFill>
              <a:effectLst/>
            </a:endParaRPr>
          </a:p>
          <a:p>
            <a:r>
              <a:rPr lang="en-GB" sz="2400" b="1" dirty="0">
                <a:solidFill>
                  <a:schemeClr val="bg2">
                    <a:lumMod val="50000"/>
                  </a:schemeClr>
                </a:solidFill>
              </a:rPr>
              <a:t>3. We want a prettier list so we need to wrap each item of the list with a card.</a:t>
            </a:r>
          </a:p>
          <a:p>
            <a:endParaRPr lang="en-GB" sz="2400" b="1" dirty="0">
              <a:solidFill>
                <a:schemeClr val="bg2">
                  <a:lumMod val="50000"/>
                </a:schemeClr>
              </a:solidFill>
            </a:endParaRPr>
          </a:p>
          <a:p>
            <a:r>
              <a:rPr lang="en-GB" sz="2400" b="1" dirty="0">
                <a:solidFill>
                  <a:schemeClr val="bg2">
                    <a:lumMod val="50000"/>
                  </a:schemeClr>
                </a:solidFill>
              </a:rPr>
              <a:t>Download flags from here: </a:t>
            </a:r>
            <a:r>
              <a:rPr lang="en-GB" sz="2400" dirty="0">
                <a:hlinkClick r:id="rId3"/>
              </a:rPr>
              <a:t>https://github.com/jserra91/training-angular/blob/master/flags.zip</a:t>
            </a:r>
            <a:endParaRPr lang="en-GB" sz="2400" b="1" dirty="0"/>
          </a:p>
        </p:txBody>
      </p:sp>
    </p:spTree>
    <p:extLst>
      <p:ext uri="{BB962C8B-B14F-4D97-AF65-F5344CB8AC3E}">
        <p14:creationId xmlns:p14="http://schemas.microsoft.com/office/powerpoint/2010/main" val="1596025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32" y="942997"/>
            <a:ext cx="7122038" cy="5413354"/>
          </a:xfrm>
          <a:prstGeom prst="rect">
            <a:avLst/>
          </a:prstGeom>
        </p:spPr>
      </p:pic>
    </p:spTree>
    <p:extLst>
      <p:ext uri="{BB962C8B-B14F-4D97-AF65-F5344CB8AC3E}">
        <p14:creationId xmlns:p14="http://schemas.microsoft.com/office/powerpoint/2010/main" val="1894879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537" y="976411"/>
            <a:ext cx="3676424" cy="5379940"/>
          </a:xfrm>
          <a:prstGeom prst="rect">
            <a:avLst/>
          </a:prstGeom>
        </p:spPr>
      </p:pic>
    </p:spTree>
    <p:extLst>
      <p:ext uri="{BB962C8B-B14F-4D97-AF65-F5344CB8AC3E}">
        <p14:creationId xmlns:p14="http://schemas.microsoft.com/office/powerpoint/2010/main" val="558714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Results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Refresher Exercise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349" y="1289050"/>
            <a:ext cx="5130800" cy="5067300"/>
          </a:xfrm>
          <a:prstGeom prst="rect">
            <a:avLst/>
          </a:prstGeom>
        </p:spPr>
      </p:pic>
    </p:spTree>
    <p:extLst>
      <p:ext uri="{BB962C8B-B14F-4D97-AF65-F5344CB8AC3E}">
        <p14:creationId xmlns:p14="http://schemas.microsoft.com/office/powerpoint/2010/main" val="1991007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662039" y="2200584"/>
            <a:ext cx="6619696" cy="2308324"/>
          </a:xfrm>
          <a:prstGeom prst="rect">
            <a:avLst/>
          </a:prstGeom>
          <a:noFill/>
        </p:spPr>
        <p:txBody>
          <a:bodyPr wrap="none" rtlCol="0">
            <a:spAutoFit/>
          </a:bodyPr>
          <a:lstStyle/>
          <a:p>
            <a:pPr algn="ctr"/>
            <a:r>
              <a:rPr lang="en-GB" sz="4800" b="1" dirty="0">
                <a:solidFill>
                  <a:schemeClr val="bg2">
                    <a:lumMod val="50000"/>
                  </a:schemeClr>
                </a:solidFill>
              </a:rPr>
              <a:t>Component Architecture </a:t>
            </a:r>
          </a:p>
          <a:p>
            <a:pPr algn="ctr"/>
            <a:r>
              <a:rPr lang="en-GB" sz="4800" b="1" dirty="0">
                <a:solidFill>
                  <a:schemeClr val="bg2">
                    <a:lumMod val="50000"/>
                  </a:schemeClr>
                </a:solidFill>
              </a:rPr>
              <a:t>&amp; </a:t>
            </a:r>
          </a:p>
          <a:p>
            <a:pPr algn="ctr"/>
            <a:r>
              <a:rPr lang="en-GB" sz="4800" b="1" dirty="0">
                <a:solidFill>
                  <a:schemeClr val="bg2">
                    <a:lumMod val="50000"/>
                  </a:schemeClr>
                </a:solidFill>
              </a:rPr>
              <a:t>Featured Modules</a:t>
            </a:r>
          </a:p>
        </p:txBody>
      </p:sp>
    </p:spTree>
    <p:extLst>
      <p:ext uri="{BB962C8B-B14F-4D97-AF65-F5344CB8AC3E}">
        <p14:creationId xmlns:p14="http://schemas.microsoft.com/office/powerpoint/2010/main" val="943485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Smart and Dumb components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69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3" name="TextBox 2"/>
          <p:cNvSpPr txBox="1"/>
          <p:nvPr/>
        </p:nvSpPr>
        <p:spPr>
          <a:xfrm>
            <a:off x="326615" y="4139658"/>
            <a:ext cx="4395499"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r>
              <a:rPr lang="en-GB" u="sng" dirty="0"/>
              <a:t>Presentational / Dumb /stateless</a:t>
            </a:r>
          </a:p>
        </p:txBody>
      </p:sp>
      <p:cxnSp>
        <p:nvCxnSpPr>
          <p:cNvPr id="5" name="Straight Connector 4"/>
          <p:cNvCxnSpPr/>
          <p:nvPr/>
        </p:nvCxnSpPr>
        <p:spPr>
          <a:xfrm>
            <a:off x="301268" y="3823236"/>
            <a:ext cx="4680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0065566" y="2708496"/>
            <a:ext cx="0" cy="89775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620264" y="1968827"/>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17" name="Straight Connector 16"/>
          <p:cNvCxnSpPr/>
          <p:nvPr/>
        </p:nvCxnSpPr>
        <p:spPr>
          <a:xfrm>
            <a:off x="8786920" y="4680793"/>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363083" y="4670122"/>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871928" y="3611140"/>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839892" y="3606246"/>
            <a:ext cx="1247845" cy="91804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394591" y="4181837"/>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3" name="Rounded Rectangle 22"/>
          <p:cNvSpPr/>
          <p:nvPr/>
        </p:nvSpPr>
        <p:spPr>
          <a:xfrm>
            <a:off x="10878263" y="426099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4" name="Rounded Rectangle 23"/>
          <p:cNvSpPr/>
          <p:nvPr/>
        </p:nvSpPr>
        <p:spPr>
          <a:xfrm>
            <a:off x="7058276" y="531645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9684817" y="531020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2" name="TextBox 31"/>
          <p:cNvSpPr txBox="1"/>
          <p:nvPr/>
        </p:nvSpPr>
        <p:spPr>
          <a:xfrm>
            <a:off x="5427040" y="3332164"/>
            <a:ext cx="4491455"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Smart / Container Component</a:t>
            </a:r>
          </a:p>
        </p:txBody>
      </p:sp>
      <p:sp>
        <p:nvSpPr>
          <p:cNvPr id="33" name="TextBox 32"/>
          <p:cNvSpPr txBox="1"/>
          <p:nvPr/>
        </p:nvSpPr>
        <p:spPr>
          <a:xfrm>
            <a:off x="6479585" y="4414480"/>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Component</a:t>
            </a:r>
          </a:p>
        </p:txBody>
      </p:sp>
      <p:sp>
        <p:nvSpPr>
          <p:cNvPr id="34" name="TextBox 33"/>
          <p:cNvSpPr txBox="1"/>
          <p:nvPr/>
        </p:nvSpPr>
        <p:spPr>
          <a:xfrm>
            <a:off x="5136849" y="5473511"/>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Component</a:t>
            </a:r>
          </a:p>
        </p:txBody>
      </p:sp>
      <p:sp>
        <p:nvSpPr>
          <p:cNvPr id="35" name="TextBox 34"/>
          <p:cNvSpPr txBox="1"/>
          <p:nvPr/>
        </p:nvSpPr>
        <p:spPr>
          <a:xfrm>
            <a:off x="7791213" y="5526131"/>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Component</a:t>
            </a:r>
          </a:p>
        </p:txBody>
      </p:sp>
      <p:sp>
        <p:nvSpPr>
          <p:cNvPr id="36" name="TextBox 35"/>
          <p:cNvSpPr txBox="1"/>
          <p:nvPr/>
        </p:nvSpPr>
        <p:spPr>
          <a:xfrm>
            <a:off x="8994359" y="4416289"/>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Component</a:t>
            </a:r>
          </a:p>
        </p:txBody>
      </p:sp>
      <p:sp>
        <p:nvSpPr>
          <p:cNvPr id="26" name="Rounded Rectangle 25"/>
          <p:cNvSpPr/>
          <p:nvPr/>
        </p:nvSpPr>
        <p:spPr>
          <a:xfrm>
            <a:off x="9577787" y="320090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27" name="Straight Connector 26"/>
          <p:cNvCxnSpPr/>
          <p:nvPr/>
        </p:nvCxnSpPr>
        <p:spPr>
          <a:xfrm flipV="1">
            <a:off x="5229125" y="1289051"/>
            <a:ext cx="0" cy="524986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392685" y="1871981"/>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7" name="TextBox 36"/>
          <p:cNvSpPr txBox="1"/>
          <p:nvPr/>
        </p:nvSpPr>
        <p:spPr>
          <a:xfrm>
            <a:off x="1617788" y="1852316"/>
            <a:ext cx="3752017" cy="830997"/>
          </a:xfrm>
          <a:prstGeom prst="rect">
            <a:avLst/>
          </a:prstGeom>
        </p:spPr>
        <p:txBody>
          <a:bodyPr wrap="square">
            <a:spAutoFit/>
          </a:bodyPr>
          <a:lstStyle>
            <a:defPPr>
              <a:defRPr lang="en-US"/>
            </a:defPPr>
            <a:lvl1pPr>
              <a:defRPr sz="2400" b="1" i="0">
                <a:solidFill>
                  <a:schemeClr val="bg2">
                    <a:lumMod val="50000"/>
                  </a:schemeClr>
                </a:solidFill>
                <a:effectLst/>
              </a:defRPr>
            </a:lvl1pPr>
          </a:lstStyle>
          <a:p>
            <a:r>
              <a:rPr lang="en-GB" b="0" dirty="0"/>
              <a:t>Communicate with services</a:t>
            </a:r>
          </a:p>
          <a:p>
            <a:r>
              <a:rPr lang="en-GB" b="0" dirty="0"/>
              <a:t>Render child components</a:t>
            </a:r>
          </a:p>
        </p:txBody>
      </p:sp>
      <p:sp>
        <p:nvSpPr>
          <p:cNvPr id="38" name="Rounded Rectangle 37"/>
          <p:cNvSpPr/>
          <p:nvPr/>
        </p:nvSpPr>
        <p:spPr>
          <a:xfrm>
            <a:off x="727756" y="2488988"/>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39" name="Rounded Rectangle 38"/>
          <p:cNvSpPr/>
          <p:nvPr/>
        </p:nvSpPr>
        <p:spPr>
          <a:xfrm>
            <a:off x="401699" y="4748742"/>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40" name="TextBox 39"/>
          <p:cNvSpPr txBox="1"/>
          <p:nvPr/>
        </p:nvSpPr>
        <p:spPr>
          <a:xfrm>
            <a:off x="1550250" y="4734847"/>
            <a:ext cx="3752017" cy="1200329"/>
          </a:xfrm>
          <a:prstGeom prst="rect">
            <a:avLst/>
          </a:prstGeom>
        </p:spPr>
        <p:txBody>
          <a:bodyPr wrap="square">
            <a:spAutoFit/>
          </a:bodyPr>
          <a:lstStyle>
            <a:defPPr>
              <a:defRPr lang="en-US"/>
            </a:defPPr>
            <a:lvl1pPr>
              <a:defRPr sz="2400" b="1" i="0">
                <a:solidFill>
                  <a:schemeClr val="bg2">
                    <a:lumMod val="50000"/>
                  </a:schemeClr>
                </a:solidFill>
                <a:effectLst/>
              </a:defRPr>
            </a:lvl1pPr>
          </a:lstStyle>
          <a:p>
            <a:r>
              <a:rPr lang="en-GB" b="0" dirty="0"/>
              <a:t>Accept data via inputs</a:t>
            </a:r>
          </a:p>
          <a:p>
            <a:r>
              <a:rPr lang="en-GB" b="0" dirty="0"/>
              <a:t>Emit data changes via event outputs</a:t>
            </a:r>
          </a:p>
        </p:txBody>
      </p:sp>
      <p:sp>
        <p:nvSpPr>
          <p:cNvPr id="41" name="TextBox 40"/>
          <p:cNvSpPr txBox="1"/>
          <p:nvPr/>
        </p:nvSpPr>
        <p:spPr>
          <a:xfrm>
            <a:off x="326615" y="1111599"/>
            <a:ext cx="4395499"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r>
              <a:rPr lang="en-GB" dirty="0"/>
              <a:t>Container / Smart / </a:t>
            </a:r>
            <a:r>
              <a:rPr lang="en-GB" dirty="0" err="1"/>
              <a:t>Stateful</a:t>
            </a:r>
            <a:endParaRPr lang="en-GB" dirty="0"/>
          </a:p>
        </p:txBody>
      </p:sp>
      <p:sp>
        <p:nvSpPr>
          <p:cNvPr id="42" name="TextBox 41"/>
          <p:cNvSpPr txBox="1"/>
          <p:nvPr/>
        </p:nvSpPr>
        <p:spPr>
          <a:xfrm>
            <a:off x="7954126" y="2126506"/>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Service</a:t>
            </a:r>
          </a:p>
        </p:txBody>
      </p:sp>
    </p:spTree>
    <p:extLst>
      <p:ext uri="{BB962C8B-B14F-4D97-AF65-F5344CB8AC3E}">
        <p14:creationId xmlns:p14="http://schemas.microsoft.com/office/powerpoint/2010/main" val="196142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928688" y="3148006"/>
            <a:ext cx="1178975" cy="120032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&lt;&gt;</a:t>
            </a:r>
          </a:p>
        </p:txBody>
      </p:sp>
      <p:sp>
        <p:nvSpPr>
          <p:cNvPr id="3" name="TextBox 2"/>
          <p:cNvSpPr txBox="1"/>
          <p:nvPr/>
        </p:nvSpPr>
        <p:spPr>
          <a:xfrm>
            <a:off x="871536" y="2432664"/>
            <a:ext cx="2243137" cy="646331"/>
          </a:xfrm>
          <a:prstGeom prst="rect">
            <a:avLst/>
          </a:prstGeom>
          <a:noFill/>
        </p:spPr>
        <p:txBody>
          <a:bodyPr wrap="square" rtlCol="0">
            <a:spAutoFit/>
          </a:bodyPr>
          <a:lstStyle/>
          <a:p>
            <a:r>
              <a:rPr lang="en-GB" sz="3600" dirty="0">
                <a:solidFill>
                  <a:schemeClr val="bg2">
                    <a:lumMod val="50000"/>
                  </a:schemeClr>
                </a:solidFill>
              </a:rPr>
              <a:t>Modules</a:t>
            </a:r>
          </a:p>
        </p:txBody>
      </p:sp>
      <p:sp>
        <p:nvSpPr>
          <p:cNvPr id="4" name="TextBox 3"/>
          <p:cNvSpPr txBox="1"/>
          <p:nvPr/>
        </p:nvSpPr>
        <p:spPr>
          <a:xfrm>
            <a:off x="2386017" y="3148007"/>
            <a:ext cx="8872538" cy="1200329"/>
          </a:xfrm>
          <a:prstGeom prst="rect">
            <a:avLst/>
          </a:prstGeom>
          <a:noFill/>
        </p:spPr>
        <p:txBody>
          <a:bodyPr wrap="square" rtlCol="0">
            <a:spAutoFit/>
          </a:bodyPr>
          <a:lstStyle/>
          <a:p>
            <a:r>
              <a:rPr lang="en-GB" sz="3600" dirty="0">
                <a:solidFill>
                  <a:schemeClr val="bg2">
                    <a:lumMod val="50000"/>
                  </a:schemeClr>
                </a:solidFill>
              </a:rPr>
              <a:t>Building blocks that contain routes, components, services and more.</a:t>
            </a:r>
          </a:p>
        </p:txBody>
      </p:sp>
    </p:spTree>
    <p:extLst>
      <p:ext uri="{BB962C8B-B14F-4D97-AF65-F5344CB8AC3E}">
        <p14:creationId xmlns:p14="http://schemas.microsoft.com/office/powerpoint/2010/main" val="1665912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One-way data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cxnSp>
        <p:nvCxnSpPr>
          <p:cNvPr id="12" name="Straight Connector 11"/>
          <p:cNvCxnSpPr/>
          <p:nvPr/>
        </p:nvCxnSpPr>
        <p:spPr>
          <a:xfrm flipV="1">
            <a:off x="6450100" y="2708496"/>
            <a:ext cx="0" cy="89775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004798" y="1968827"/>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17" name="Straight Connector 16"/>
          <p:cNvCxnSpPr/>
          <p:nvPr/>
        </p:nvCxnSpPr>
        <p:spPr>
          <a:xfrm>
            <a:off x="5171454" y="4680793"/>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747617" y="4670122"/>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256462" y="3611140"/>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224426" y="3606246"/>
            <a:ext cx="1247845" cy="91804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779125" y="4181837"/>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3" name="Rounded Rectangle 22"/>
          <p:cNvSpPr/>
          <p:nvPr/>
        </p:nvSpPr>
        <p:spPr>
          <a:xfrm>
            <a:off x="7262797" y="426099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4" name="Rounded Rectangle 23"/>
          <p:cNvSpPr/>
          <p:nvPr/>
        </p:nvSpPr>
        <p:spPr>
          <a:xfrm>
            <a:off x="3442810" y="531645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6069351" y="531020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6" name="Rounded Rectangle 25"/>
          <p:cNvSpPr/>
          <p:nvPr/>
        </p:nvSpPr>
        <p:spPr>
          <a:xfrm>
            <a:off x="5962321" y="320090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42" name="TextBox 41"/>
          <p:cNvSpPr txBox="1"/>
          <p:nvPr/>
        </p:nvSpPr>
        <p:spPr>
          <a:xfrm>
            <a:off x="4338660" y="2126506"/>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Service</a:t>
            </a:r>
          </a:p>
        </p:txBody>
      </p:sp>
      <p:cxnSp>
        <p:nvCxnSpPr>
          <p:cNvPr id="4" name="Straight Arrow Connector 3"/>
          <p:cNvCxnSpPr/>
          <p:nvPr/>
        </p:nvCxnSpPr>
        <p:spPr>
          <a:xfrm flipH="1">
            <a:off x="5312603" y="3584910"/>
            <a:ext cx="498559" cy="4404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084133" y="4713276"/>
            <a:ext cx="498559" cy="440436"/>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964590" y="3639846"/>
            <a:ext cx="626229" cy="420779"/>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752777" y="4689056"/>
            <a:ext cx="626229" cy="420779"/>
          </a:xfrm>
          <a:prstGeom prst="straightConnector1">
            <a:avLst/>
          </a:prstGeom>
          <a:ln w="635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27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One-way data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cxnSp>
        <p:nvCxnSpPr>
          <p:cNvPr id="12" name="Straight Connector 11"/>
          <p:cNvCxnSpPr/>
          <p:nvPr/>
        </p:nvCxnSpPr>
        <p:spPr>
          <a:xfrm flipV="1">
            <a:off x="6450100" y="2708496"/>
            <a:ext cx="0" cy="89775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004798" y="1968827"/>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17" name="Straight Connector 16"/>
          <p:cNvCxnSpPr/>
          <p:nvPr/>
        </p:nvCxnSpPr>
        <p:spPr>
          <a:xfrm>
            <a:off x="5171454" y="4680793"/>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747617" y="4670122"/>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256462" y="3611140"/>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224426" y="3606246"/>
            <a:ext cx="1247845" cy="91804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779125" y="4181837"/>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3" name="Rounded Rectangle 22"/>
          <p:cNvSpPr/>
          <p:nvPr/>
        </p:nvSpPr>
        <p:spPr>
          <a:xfrm>
            <a:off x="7262797" y="426099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4" name="Rounded Rectangle 23"/>
          <p:cNvSpPr/>
          <p:nvPr/>
        </p:nvSpPr>
        <p:spPr>
          <a:xfrm>
            <a:off x="3442810" y="531645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6069351" y="5310203"/>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6" name="Rounded Rectangle 25"/>
          <p:cNvSpPr/>
          <p:nvPr/>
        </p:nvSpPr>
        <p:spPr>
          <a:xfrm>
            <a:off x="5962321" y="320090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42" name="TextBox 41"/>
          <p:cNvSpPr txBox="1"/>
          <p:nvPr/>
        </p:nvSpPr>
        <p:spPr>
          <a:xfrm>
            <a:off x="4338660" y="2126506"/>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Service</a:t>
            </a:r>
          </a:p>
        </p:txBody>
      </p:sp>
      <p:sp>
        <p:nvSpPr>
          <p:cNvPr id="27" name="TextBox 26"/>
          <p:cNvSpPr txBox="1"/>
          <p:nvPr/>
        </p:nvSpPr>
        <p:spPr>
          <a:xfrm>
            <a:off x="7119460" y="5502259"/>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r>
              <a:rPr lang="en-GB" dirty="0"/>
              <a:t>Change</a:t>
            </a:r>
          </a:p>
        </p:txBody>
      </p:sp>
    </p:spTree>
    <p:extLst>
      <p:ext uri="{BB962C8B-B14F-4D97-AF65-F5344CB8AC3E}">
        <p14:creationId xmlns:p14="http://schemas.microsoft.com/office/powerpoint/2010/main" val="850813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One-way data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cxnSp>
        <p:nvCxnSpPr>
          <p:cNvPr id="12" name="Straight Connector 11"/>
          <p:cNvCxnSpPr/>
          <p:nvPr/>
        </p:nvCxnSpPr>
        <p:spPr>
          <a:xfrm flipV="1">
            <a:off x="6450100" y="2708496"/>
            <a:ext cx="0" cy="89775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004798" y="1968827"/>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17" name="Straight Connector 16"/>
          <p:cNvCxnSpPr/>
          <p:nvPr/>
        </p:nvCxnSpPr>
        <p:spPr>
          <a:xfrm>
            <a:off x="5171454" y="4680793"/>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747617" y="4670122"/>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256462" y="3611140"/>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224426" y="3606246"/>
            <a:ext cx="1247845" cy="91804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779125" y="4181837"/>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3" name="Rounded Rectangle 22"/>
          <p:cNvSpPr/>
          <p:nvPr/>
        </p:nvSpPr>
        <p:spPr>
          <a:xfrm>
            <a:off x="7262797" y="426099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4" name="Rounded Rectangle 23"/>
          <p:cNvSpPr/>
          <p:nvPr/>
        </p:nvSpPr>
        <p:spPr>
          <a:xfrm>
            <a:off x="3442810" y="531645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6069351" y="5310203"/>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6" name="Rounded Rectangle 25"/>
          <p:cNvSpPr/>
          <p:nvPr/>
        </p:nvSpPr>
        <p:spPr>
          <a:xfrm>
            <a:off x="5962321" y="3200903"/>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42" name="TextBox 41"/>
          <p:cNvSpPr txBox="1"/>
          <p:nvPr/>
        </p:nvSpPr>
        <p:spPr>
          <a:xfrm>
            <a:off x="4338660" y="2126506"/>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Service</a:t>
            </a:r>
          </a:p>
        </p:txBody>
      </p:sp>
      <p:sp>
        <p:nvSpPr>
          <p:cNvPr id="27" name="TextBox 26"/>
          <p:cNvSpPr txBox="1"/>
          <p:nvPr/>
        </p:nvSpPr>
        <p:spPr>
          <a:xfrm>
            <a:off x="7119460" y="5502259"/>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r>
              <a:rPr lang="en-GB" dirty="0"/>
              <a:t>Change</a:t>
            </a:r>
          </a:p>
        </p:txBody>
      </p:sp>
      <p:cxnSp>
        <p:nvCxnSpPr>
          <p:cNvPr id="21" name="Straight Arrow Connector 20"/>
          <p:cNvCxnSpPr/>
          <p:nvPr/>
        </p:nvCxnSpPr>
        <p:spPr>
          <a:xfrm flipH="1" flipV="1">
            <a:off x="5745902" y="4686947"/>
            <a:ext cx="643501" cy="47145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433681" y="3623490"/>
            <a:ext cx="442128" cy="480226"/>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97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One-way data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cxnSp>
        <p:nvCxnSpPr>
          <p:cNvPr id="12" name="Straight Connector 11"/>
          <p:cNvCxnSpPr/>
          <p:nvPr/>
        </p:nvCxnSpPr>
        <p:spPr>
          <a:xfrm flipV="1">
            <a:off x="6450100" y="2708496"/>
            <a:ext cx="0" cy="89775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004798" y="1968827"/>
            <a:ext cx="890603" cy="845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cxnSp>
        <p:nvCxnSpPr>
          <p:cNvPr id="17" name="Straight Connector 16"/>
          <p:cNvCxnSpPr/>
          <p:nvPr/>
        </p:nvCxnSpPr>
        <p:spPr>
          <a:xfrm>
            <a:off x="5171454" y="4680793"/>
            <a:ext cx="1343198" cy="109848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747617" y="4670122"/>
            <a:ext cx="1423552" cy="1109151"/>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256462" y="3611140"/>
            <a:ext cx="1725997" cy="112843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224426" y="3606246"/>
            <a:ext cx="1247845" cy="91804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779125" y="4181837"/>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3" name="Rounded Rectangle 22"/>
          <p:cNvSpPr/>
          <p:nvPr/>
        </p:nvSpPr>
        <p:spPr>
          <a:xfrm>
            <a:off x="7262797" y="4260993"/>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4" name="Rounded Rectangle 23"/>
          <p:cNvSpPr/>
          <p:nvPr/>
        </p:nvSpPr>
        <p:spPr>
          <a:xfrm>
            <a:off x="3442810" y="5316453"/>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5" name="Rounded Rectangle 24"/>
          <p:cNvSpPr/>
          <p:nvPr/>
        </p:nvSpPr>
        <p:spPr>
          <a:xfrm>
            <a:off x="6069351" y="5310203"/>
            <a:ext cx="890603" cy="84577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26" name="Rounded Rectangle 25"/>
          <p:cNvSpPr/>
          <p:nvPr/>
        </p:nvSpPr>
        <p:spPr>
          <a:xfrm>
            <a:off x="5962321" y="3200903"/>
            <a:ext cx="890603" cy="845779"/>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&lt;&gt;</a:t>
            </a:r>
          </a:p>
        </p:txBody>
      </p:sp>
      <p:sp>
        <p:nvSpPr>
          <p:cNvPr id="42" name="TextBox 41"/>
          <p:cNvSpPr txBox="1"/>
          <p:nvPr/>
        </p:nvSpPr>
        <p:spPr>
          <a:xfrm>
            <a:off x="4338660" y="2126506"/>
            <a:ext cx="2190042" cy="461665"/>
          </a:xfrm>
          <a:prstGeom prst="rect">
            <a:avLst/>
          </a:prstGeom>
        </p:spPr>
        <p:txBody>
          <a:bodyPr wrap="square">
            <a:spAutoFit/>
          </a:bodyPr>
          <a:lstStyle>
            <a:defPPr>
              <a:defRPr lang="en-US"/>
            </a:defPPr>
            <a:lvl1pPr>
              <a:defRPr sz="2400" b="1" i="0">
                <a:solidFill>
                  <a:schemeClr val="bg2">
                    <a:lumMod val="50000"/>
                  </a:schemeClr>
                </a:solidFill>
                <a:effectLst/>
              </a:defRPr>
            </a:lvl1pPr>
          </a:lstStyle>
          <a:p>
            <a:pPr algn="ctr"/>
            <a:r>
              <a:rPr lang="en-GB" b="0" dirty="0"/>
              <a:t>Service</a:t>
            </a:r>
          </a:p>
        </p:txBody>
      </p:sp>
      <p:cxnSp>
        <p:nvCxnSpPr>
          <p:cNvPr id="4" name="Straight Arrow Connector 3"/>
          <p:cNvCxnSpPr/>
          <p:nvPr/>
        </p:nvCxnSpPr>
        <p:spPr>
          <a:xfrm flipH="1">
            <a:off x="5312603" y="3584910"/>
            <a:ext cx="498559" cy="440436"/>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084133" y="4713276"/>
            <a:ext cx="498559" cy="440436"/>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964590" y="3639846"/>
            <a:ext cx="626229" cy="420779"/>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752777" y="4689056"/>
            <a:ext cx="626229" cy="420779"/>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379567" y="5509651"/>
            <a:ext cx="2250831" cy="646331"/>
          </a:xfrm>
          <a:prstGeom prst="rect">
            <a:avLst/>
          </a:prstGeom>
          <a:noFill/>
        </p:spPr>
        <p:txBody>
          <a:bodyPr wrap="square" rtlCol="0">
            <a:spAutoFit/>
          </a:bodyPr>
          <a:lstStyle/>
          <a:p>
            <a:r>
              <a:rPr lang="en-GB" dirty="0"/>
              <a:t>Data flows down</a:t>
            </a:r>
          </a:p>
          <a:p>
            <a:r>
              <a:rPr lang="en-GB" dirty="0"/>
              <a:t>Event emits up</a:t>
            </a:r>
          </a:p>
        </p:txBody>
      </p:sp>
    </p:spTree>
    <p:extLst>
      <p:ext uri="{BB962C8B-B14F-4D97-AF65-F5344CB8AC3E}">
        <p14:creationId xmlns:p14="http://schemas.microsoft.com/office/powerpoint/2010/main" val="749503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Feature modules with @</a:t>
            </a:r>
            <a:r>
              <a:rPr lang="en-GB" sz="3200" dirty="0" err="1">
                <a:solidFill>
                  <a:schemeClr val="bg2">
                    <a:lumMod val="50000"/>
                  </a:schemeClr>
                </a:solidFill>
              </a:rPr>
              <a:t>NgModule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199" y="2319767"/>
            <a:ext cx="3721100" cy="2590800"/>
          </a:xfrm>
          <a:prstGeom prst="rect">
            <a:avLst/>
          </a:prstGeom>
        </p:spPr>
      </p:pic>
    </p:spTree>
    <p:extLst>
      <p:ext uri="{BB962C8B-B14F-4D97-AF65-F5344CB8AC3E}">
        <p14:creationId xmlns:p14="http://schemas.microsoft.com/office/powerpoint/2010/main" val="1726922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Feature modules with @</a:t>
            </a:r>
            <a:r>
              <a:rPr lang="en-GB" sz="3200" dirty="0" err="1">
                <a:solidFill>
                  <a:schemeClr val="bg2">
                    <a:lumMod val="50000"/>
                  </a:schemeClr>
                </a:solidFill>
              </a:rPr>
              <a:t>NgModule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199" y="1922473"/>
            <a:ext cx="5245100" cy="3454400"/>
          </a:xfrm>
          <a:prstGeom prst="rect">
            <a:avLst/>
          </a:prstGeom>
        </p:spPr>
      </p:pic>
    </p:spTree>
    <p:extLst>
      <p:ext uri="{BB962C8B-B14F-4D97-AF65-F5344CB8AC3E}">
        <p14:creationId xmlns:p14="http://schemas.microsoft.com/office/powerpoint/2010/main" val="11957942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Feature modules with @</a:t>
            </a:r>
            <a:r>
              <a:rPr lang="en-GB" sz="3200" dirty="0" err="1">
                <a:solidFill>
                  <a:schemeClr val="bg2">
                    <a:lumMod val="50000"/>
                  </a:schemeClr>
                </a:solidFill>
              </a:rPr>
              <a:t>NgModule</a:t>
            </a:r>
            <a:endParaRPr lang="en-GB" sz="3200" dirty="0">
              <a:solidFill>
                <a:schemeClr val="bg2">
                  <a:lumMod val="50000"/>
                </a:schemeClr>
              </a:solidFill>
            </a:endParaRP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723" y="1417476"/>
            <a:ext cx="7868356" cy="4938874"/>
          </a:xfrm>
          <a:prstGeom prst="rect">
            <a:avLst/>
          </a:prstGeom>
        </p:spPr>
      </p:pic>
    </p:spTree>
    <p:extLst>
      <p:ext uri="{BB962C8B-B14F-4D97-AF65-F5344CB8AC3E}">
        <p14:creationId xmlns:p14="http://schemas.microsoft.com/office/powerpoint/2010/main" val="343683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606687"/>
            <a:ext cx="11438623" cy="3477875"/>
          </a:xfrm>
          <a:prstGeom prst="rect">
            <a:avLst/>
          </a:prstGeom>
        </p:spPr>
        <p:txBody>
          <a:bodyPr wrap="square">
            <a:spAutoFit/>
          </a:bodyPr>
          <a:lstStyle/>
          <a:p>
            <a:pPr marL="457200" indent="-457200">
              <a:buAutoNum type="arabicPeriod"/>
            </a:pPr>
            <a:r>
              <a:rPr lang="en-GB" sz="2000" i="0" dirty="0">
                <a:solidFill>
                  <a:schemeClr val="bg2">
                    <a:lumMod val="50000"/>
                  </a:schemeClr>
                </a:solidFill>
                <a:effectLst/>
              </a:rPr>
              <a:t>Inside </a:t>
            </a:r>
            <a:r>
              <a:rPr lang="en-GB" sz="2000" b="1" i="0" dirty="0" err="1">
                <a:solidFill>
                  <a:schemeClr val="bg2">
                    <a:lumMod val="50000"/>
                  </a:schemeClr>
                </a:solidFill>
                <a:effectLst/>
              </a:rPr>
              <a:t>src</a:t>
            </a:r>
            <a:r>
              <a:rPr lang="en-GB" sz="2000" b="1" i="0" dirty="0">
                <a:solidFill>
                  <a:schemeClr val="bg2">
                    <a:lumMod val="50000"/>
                  </a:schemeClr>
                </a:solidFill>
                <a:effectLst/>
              </a:rPr>
              <a:t>/app/passenger-dashboard/</a:t>
            </a:r>
            <a:r>
              <a:rPr lang="en-GB" sz="2000" i="0" dirty="0">
                <a:solidFill>
                  <a:schemeClr val="bg2">
                    <a:lumMod val="50000"/>
                  </a:schemeClr>
                </a:solidFill>
                <a:effectLst/>
              </a:rPr>
              <a:t> folder we create another folder called “</a:t>
            </a:r>
            <a:r>
              <a:rPr lang="en-GB" sz="2000" b="1" i="0" dirty="0">
                <a:solidFill>
                  <a:schemeClr val="bg2">
                    <a:lumMod val="50000"/>
                  </a:schemeClr>
                </a:solidFill>
                <a:effectLst/>
              </a:rPr>
              <a:t>container</a:t>
            </a:r>
            <a:r>
              <a:rPr lang="en-GB" sz="2000" i="0" dirty="0">
                <a:solidFill>
                  <a:schemeClr val="bg2">
                    <a:lumMod val="50000"/>
                  </a:schemeClr>
                </a:solidFill>
                <a:effectLst/>
              </a:rPr>
              <a:t>”.</a:t>
            </a:r>
          </a:p>
          <a:p>
            <a:pPr marL="457200" indent="-457200">
              <a:buAutoNum type="arabicPeriod"/>
            </a:pPr>
            <a:r>
              <a:rPr lang="en-GB" sz="2000" dirty="0">
                <a:solidFill>
                  <a:schemeClr val="bg2">
                    <a:lumMod val="50000"/>
                  </a:schemeClr>
                </a:solidFill>
              </a:rPr>
              <a:t>Inside the last folder, we create a </a:t>
            </a:r>
            <a:r>
              <a:rPr lang="en-GB" sz="2000" b="1" dirty="0">
                <a:solidFill>
                  <a:schemeClr val="bg2">
                    <a:lumMod val="50000"/>
                  </a:schemeClr>
                </a:solidFill>
              </a:rPr>
              <a:t>passenger-dashboard </a:t>
            </a:r>
            <a:r>
              <a:rPr lang="en-GB" sz="2000" dirty="0">
                <a:solidFill>
                  <a:schemeClr val="bg2">
                    <a:lumMod val="50000"/>
                  </a:schemeClr>
                </a:solidFill>
              </a:rPr>
              <a:t>component (</a:t>
            </a:r>
            <a:r>
              <a:rPr lang="en-GB" sz="2000" b="1" i="1" dirty="0">
                <a:solidFill>
                  <a:schemeClr val="bg2">
                    <a:lumMod val="50000"/>
                  </a:schemeClr>
                </a:solidFill>
              </a:rPr>
              <a:t>ng generate component passenger-dashboard/container/passenger-</a:t>
            </a:r>
            <a:r>
              <a:rPr lang="en-GB" sz="2000" b="1" i="1" dirty="0" err="1">
                <a:solidFill>
                  <a:schemeClr val="bg2">
                    <a:lumMod val="50000"/>
                  </a:schemeClr>
                </a:solidFill>
              </a:rPr>
              <a:t>bashboard</a:t>
            </a:r>
            <a:r>
              <a:rPr lang="en-GB" sz="2000" dirty="0">
                <a:solidFill>
                  <a:schemeClr val="bg2">
                    <a:lumMod val="50000"/>
                  </a:schemeClr>
                </a:solidFill>
              </a:rPr>
              <a:t>)</a:t>
            </a:r>
          </a:p>
          <a:p>
            <a:pPr marL="457200" indent="-457200">
              <a:buFontTx/>
              <a:buAutoNum type="arabicPeriod"/>
            </a:pPr>
            <a:r>
              <a:rPr lang="en-GB" sz="2000" dirty="0">
                <a:solidFill>
                  <a:schemeClr val="bg2">
                    <a:lumMod val="50000"/>
                  </a:schemeClr>
                </a:solidFill>
              </a:rPr>
              <a:t>Inside </a:t>
            </a:r>
            <a:r>
              <a:rPr lang="en-GB" sz="2000" b="1" dirty="0" err="1">
                <a:solidFill>
                  <a:schemeClr val="bg2">
                    <a:lumMod val="50000"/>
                  </a:schemeClr>
                </a:solidFill>
              </a:rPr>
              <a:t>src</a:t>
            </a:r>
            <a:r>
              <a:rPr lang="en-GB" sz="2000" b="1" dirty="0">
                <a:solidFill>
                  <a:schemeClr val="bg2">
                    <a:lumMod val="50000"/>
                  </a:schemeClr>
                </a:solidFill>
              </a:rPr>
              <a:t>/app/passenger-dashboard/</a:t>
            </a:r>
            <a:r>
              <a:rPr lang="en-GB" sz="2000" dirty="0">
                <a:solidFill>
                  <a:schemeClr val="bg2">
                    <a:lumMod val="50000"/>
                  </a:schemeClr>
                </a:solidFill>
              </a:rPr>
              <a:t> create a folder called “</a:t>
            </a:r>
            <a:r>
              <a:rPr lang="en-GB" sz="2000" b="1" dirty="0">
                <a:solidFill>
                  <a:schemeClr val="bg2">
                    <a:lumMod val="50000"/>
                  </a:schemeClr>
                </a:solidFill>
              </a:rPr>
              <a:t>models</a:t>
            </a:r>
            <a:r>
              <a:rPr lang="en-GB" sz="2000" dirty="0">
                <a:solidFill>
                  <a:schemeClr val="bg2">
                    <a:lumMod val="50000"/>
                  </a:schemeClr>
                </a:solidFill>
              </a:rPr>
              <a:t>” and create a passenger interface (</a:t>
            </a:r>
            <a:r>
              <a:rPr lang="en-GB" sz="2000" b="1" dirty="0">
                <a:solidFill>
                  <a:schemeClr val="bg2">
                    <a:lumMod val="50000"/>
                  </a:schemeClr>
                </a:solidFill>
              </a:rPr>
              <a:t>ng generate interface passenger-dashboard/models/passenger</a:t>
            </a:r>
            <a:r>
              <a:rPr lang="en-GB" sz="2000" dirty="0">
                <a:solidFill>
                  <a:schemeClr val="bg2">
                    <a:lumMod val="50000"/>
                  </a:schemeClr>
                </a:solidFill>
              </a:rPr>
              <a:t>).</a:t>
            </a:r>
          </a:p>
          <a:p>
            <a:pPr marL="457200" indent="-457200">
              <a:buAutoNum type="arabicPeriod"/>
            </a:pPr>
            <a:r>
              <a:rPr lang="en-GB" sz="2000" dirty="0">
                <a:solidFill>
                  <a:schemeClr val="bg2">
                    <a:lumMod val="50000"/>
                  </a:schemeClr>
                </a:solidFill>
              </a:rPr>
              <a:t>Cut all the data we have inside the template property of </a:t>
            </a:r>
            <a:r>
              <a:rPr lang="en-GB" sz="2000" b="1" dirty="0" err="1">
                <a:solidFill>
                  <a:schemeClr val="bg2">
                    <a:lumMod val="50000"/>
                  </a:schemeClr>
                </a:solidFill>
              </a:rPr>
              <a:t>AppComponent</a:t>
            </a:r>
            <a:r>
              <a:rPr lang="en-GB" sz="2000" dirty="0">
                <a:solidFill>
                  <a:schemeClr val="bg2">
                    <a:lumMod val="50000"/>
                  </a:schemeClr>
                </a:solidFill>
              </a:rPr>
              <a:t> to </a:t>
            </a:r>
            <a:r>
              <a:rPr lang="en-GB" sz="2000" b="1" dirty="0">
                <a:solidFill>
                  <a:schemeClr val="bg2">
                    <a:lumMod val="50000"/>
                  </a:schemeClr>
                </a:solidFill>
              </a:rPr>
              <a:t>passenger-dashboard.html</a:t>
            </a:r>
          </a:p>
          <a:p>
            <a:pPr marL="457200" indent="-457200">
              <a:buAutoNum type="arabicPeriod"/>
            </a:pPr>
            <a:r>
              <a:rPr lang="en-GB" sz="2000" i="0" dirty="0">
                <a:solidFill>
                  <a:schemeClr val="bg2">
                    <a:lumMod val="50000"/>
                  </a:schemeClr>
                </a:solidFill>
                <a:effectLst/>
              </a:rPr>
              <a:t>Copy all the content of the class </a:t>
            </a:r>
            <a:r>
              <a:rPr lang="en-GB" sz="2000" b="1" i="0" dirty="0" err="1">
                <a:solidFill>
                  <a:schemeClr val="bg2">
                    <a:lumMod val="50000"/>
                  </a:schemeClr>
                </a:solidFill>
                <a:effectLst/>
              </a:rPr>
              <a:t>AppComponent</a:t>
            </a:r>
            <a:r>
              <a:rPr lang="en-GB" sz="2000" i="0" dirty="0">
                <a:solidFill>
                  <a:schemeClr val="bg2">
                    <a:lumMod val="50000"/>
                  </a:schemeClr>
                </a:solidFill>
                <a:effectLst/>
              </a:rPr>
              <a:t> into the new class created called </a:t>
            </a:r>
            <a:r>
              <a:rPr lang="en-GB" sz="2000" b="1" i="0" dirty="0" err="1">
                <a:solidFill>
                  <a:schemeClr val="bg2">
                    <a:lumMod val="50000"/>
                  </a:schemeClr>
                </a:solidFill>
                <a:effectLst/>
              </a:rPr>
              <a:t>PassengerDashboardComponent</a:t>
            </a:r>
            <a:r>
              <a:rPr lang="en-GB" sz="2000" i="0" dirty="0">
                <a:solidFill>
                  <a:schemeClr val="bg2">
                    <a:lumMod val="50000"/>
                  </a:schemeClr>
                </a:solidFill>
                <a:effectLst/>
              </a:rPr>
              <a:t> and import the new interface.</a:t>
            </a:r>
          </a:p>
          <a:p>
            <a:pPr marL="457200" indent="-457200">
              <a:buAutoNum type="arabicPeriod"/>
            </a:pPr>
            <a:r>
              <a:rPr lang="en-GB" sz="2000" dirty="0">
                <a:solidFill>
                  <a:schemeClr val="bg2">
                    <a:lumMod val="50000"/>
                  </a:schemeClr>
                </a:solidFill>
              </a:rPr>
              <a:t>Copy all the content from </a:t>
            </a:r>
            <a:r>
              <a:rPr lang="en-GB" sz="2000" b="1" dirty="0" err="1">
                <a:solidFill>
                  <a:schemeClr val="bg2">
                    <a:lumMod val="50000"/>
                  </a:schemeClr>
                </a:solidFill>
              </a:rPr>
              <a:t>app.component.scss</a:t>
            </a:r>
            <a:r>
              <a:rPr lang="en-GB" sz="2000" dirty="0">
                <a:solidFill>
                  <a:schemeClr val="bg2">
                    <a:lumMod val="50000"/>
                  </a:schemeClr>
                </a:solidFill>
              </a:rPr>
              <a:t> to </a:t>
            </a:r>
            <a:r>
              <a:rPr lang="en-GB" sz="2000" b="1" dirty="0">
                <a:solidFill>
                  <a:schemeClr val="bg2">
                    <a:lumMod val="50000"/>
                  </a:schemeClr>
                </a:solidFill>
              </a:rPr>
              <a:t>passenger-</a:t>
            </a:r>
            <a:r>
              <a:rPr lang="en-GB" sz="2000" b="1" dirty="0" err="1">
                <a:solidFill>
                  <a:schemeClr val="bg2">
                    <a:lumMod val="50000"/>
                  </a:schemeClr>
                </a:solidFill>
              </a:rPr>
              <a:t>dashboard.component.scss</a:t>
            </a:r>
            <a:endParaRPr lang="en-GB" sz="2000" b="1" dirty="0">
              <a:solidFill>
                <a:schemeClr val="bg2">
                  <a:lumMod val="50000"/>
                </a:schemeClr>
              </a:solidFill>
            </a:endParaRPr>
          </a:p>
          <a:p>
            <a:pPr marL="457200" indent="-457200">
              <a:buAutoNum type="arabicPeriod"/>
            </a:pPr>
            <a:r>
              <a:rPr lang="en-GB" sz="2000" i="0" dirty="0">
                <a:solidFill>
                  <a:schemeClr val="bg2">
                    <a:lumMod val="50000"/>
                  </a:schemeClr>
                </a:solidFill>
                <a:effectLst/>
              </a:rPr>
              <a:t>Import the </a:t>
            </a:r>
            <a:r>
              <a:rPr lang="en-GB" sz="2000" b="1" i="0" dirty="0" err="1">
                <a:solidFill>
                  <a:schemeClr val="bg2">
                    <a:lumMod val="50000"/>
                  </a:schemeClr>
                </a:solidFill>
                <a:effectLst/>
              </a:rPr>
              <a:t>PassengerDashboardComponent</a:t>
            </a:r>
            <a:r>
              <a:rPr lang="en-GB" sz="2000" i="0" dirty="0">
                <a:solidFill>
                  <a:schemeClr val="bg2">
                    <a:lumMod val="50000"/>
                  </a:schemeClr>
                </a:solidFill>
                <a:effectLst/>
              </a:rPr>
              <a:t> into our </a:t>
            </a:r>
            <a:r>
              <a:rPr lang="en-GB" sz="2000" b="1" i="0" dirty="0" err="1">
                <a:solidFill>
                  <a:schemeClr val="bg2">
                    <a:lumMod val="50000"/>
                  </a:schemeClr>
                </a:solidFill>
                <a:effectLst/>
              </a:rPr>
              <a:t>PassengerDashboardModule</a:t>
            </a:r>
            <a:endParaRPr lang="en-GB" sz="2000" b="1" i="0" dirty="0">
              <a:solidFill>
                <a:schemeClr val="bg2">
                  <a:lumMod val="50000"/>
                </a:schemeClr>
              </a:solidFill>
              <a:effectLst/>
            </a:endParaRPr>
          </a:p>
          <a:p>
            <a:pPr marL="457200" indent="-457200">
              <a:buAutoNum type="arabicPeriod"/>
            </a:pPr>
            <a:r>
              <a:rPr lang="en-GB" sz="2000" dirty="0">
                <a:solidFill>
                  <a:schemeClr val="bg2">
                    <a:lumMod val="50000"/>
                  </a:schemeClr>
                </a:solidFill>
              </a:rPr>
              <a:t>Add the new selector created into our </a:t>
            </a:r>
            <a:r>
              <a:rPr lang="en-GB" sz="2000" b="1" dirty="0" err="1">
                <a:solidFill>
                  <a:schemeClr val="bg2">
                    <a:lumMod val="50000"/>
                  </a:schemeClr>
                </a:solidFill>
              </a:rPr>
              <a:t>AppComponent</a:t>
            </a:r>
            <a:r>
              <a:rPr lang="en-GB" sz="2000" dirty="0">
                <a:solidFill>
                  <a:schemeClr val="bg2">
                    <a:lumMod val="50000"/>
                  </a:schemeClr>
                </a:solidFill>
              </a:rPr>
              <a:t> template</a:t>
            </a:r>
            <a:endParaRPr lang="en-GB" sz="2000" i="0" dirty="0">
              <a:solidFill>
                <a:schemeClr val="bg2">
                  <a:lumMod val="50000"/>
                </a:schemeClr>
              </a:solidFill>
              <a:effectLst/>
            </a:endParaRPr>
          </a:p>
        </p:txBody>
      </p:sp>
    </p:spTree>
    <p:extLst>
      <p:ext uri="{BB962C8B-B14F-4D97-AF65-F5344CB8AC3E}">
        <p14:creationId xmlns:p14="http://schemas.microsoft.com/office/powerpoint/2010/main" val="1435926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606687"/>
            <a:ext cx="11438623" cy="1569660"/>
          </a:xfrm>
          <a:prstGeom prst="rect">
            <a:avLst/>
          </a:prstGeom>
        </p:spPr>
        <p:txBody>
          <a:bodyPr wrap="square">
            <a:spAutoFit/>
          </a:bodyPr>
          <a:lstStyle/>
          <a:p>
            <a:pPr marL="457200" indent="-457200">
              <a:buAutoNum type="arabicPeriod"/>
            </a:pPr>
            <a:r>
              <a:rPr lang="en-GB" sz="2400" dirty="0">
                <a:solidFill>
                  <a:schemeClr val="bg2">
                    <a:lumMod val="50000"/>
                  </a:schemeClr>
                </a:solidFill>
              </a:rPr>
              <a:t>Inside </a:t>
            </a:r>
            <a:r>
              <a:rPr lang="en-GB" sz="2400" b="1" dirty="0" err="1">
                <a:solidFill>
                  <a:schemeClr val="bg2">
                    <a:lumMod val="50000"/>
                  </a:schemeClr>
                </a:solidFill>
              </a:rPr>
              <a:t>src</a:t>
            </a:r>
            <a:r>
              <a:rPr lang="en-GB" sz="2400" b="1" dirty="0">
                <a:solidFill>
                  <a:schemeClr val="bg2">
                    <a:lumMod val="50000"/>
                  </a:schemeClr>
                </a:solidFill>
              </a:rPr>
              <a:t>/app/passenger-dashboard/</a:t>
            </a:r>
            <a:r>
              <a:rPr lang="en-GB" sz="2400" dirty="0">
                <a:solidFill>
                  <a:schemeClr val="bg2">
                    <a:lumMod val="50000"/>
                  </a:schemeClr>
                </a:solidFill>
              </a:rPr>
              <a:t> folder we create another folder called “</a:t>
            </a:r>
            <a:r>
              <a:rPr lang="en-GB" sz="2400" b="1" dirty="0">
                <a:solidFill>
                  <a:schemeClr val="bg2">
                    <a:lumMod val="50000"/>
                  </a:schemeClr>
                </a:solidFill>
              </a:rPr>
              <a:t>containers</a:t>
            </a:r>
            <a:r>
              <a:rPr lang="en-GB" sz="2400" dirty="0">
                <a:solidFill>
                  <a:schemeClr val="bg2">
                    <a:lumMod val="50000"/>
                  </a:schemeClr>
                </a:solidFill>
              </a:rPr>
              <a:t>”.</a:t>
            </a:r>
          </a:p>
          <a:p>
            <a:pPr marL="457200" indent="-457200">
              <a:buAutoNum type="arabicPeriod"/>
            </a:pPr>
            <a:r>
              <a:rPr lang="en-GB" sz="2400" dirty="0">
                <a:solidFill>
                  <a:schemeClr val="bg2">
                    <a:lumMod val="50000"/>
                  </a:schemeClr>
                </a:solidFill>
              </a:rPr>
              <a:t>Inside the last folder, we create a </a:t>
            </a:r>
            <a:r>
              <a:rPr lang="en-GB" sz="2400" b="1" dirty="0">
                <a:solidFill>
                  <a:schemeClr val="bg2">
                    <a:lumMod val="50000"/>
                  </a:schemeClr>
                </a:solidFill>
              </a:rPr>
              <a:t>passenger-dashboard </a:t>
            </a:r>
            <a:r>
              <a:rPr lang="en-GB" sz="2400" dirty="0">
                <a:solidFill>
                  <a:schemeClr val="bg2">
                    <a:lumMod val="50000"/>
                  </a:schemeClr>
                </a:solidFill>
              </a:rPr>
              <a:t>component (</a:t>
            </a:r>
            <a:r>
              <a:rPr lang="en-GB" sz="2400" b="1" i="1" dirty="0">
                <a:solidFill>
                  <a:schemeClr val="bg2">
                    <a:lumMod val="50000"/>
                  </a:schemeClr>
                </a:solidFill>
              </a:rPr>
              <a:t>ng generate component passenger-dashboard/containers/passenger-</a:t>
            </a:r>
            <a:r>
              <a:rPr lang="en-GB" sz="2400" b="1" i="1" dirty="0" err="1">
                <a:solidFill>
                  <a:schemeClr val="bg2">
                    <a:lumMod val="50000"/>
                  </a:schemeClr>
                </a:solidFill>
              </a:rPr>
              <a:t>bashboard</a:t>
            </a:r>
            <a:r>
              <a:rPr lang="en-GB" sz="2400" dirty="0">
                <a:solidFill>
                  <a:schemeClr val="bg2">
                    <a:lumMod val="50000"/>
                  </a:schemeClr>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716" y="3155343"/>
            <a:ext cx="4737100" cy="2070100"/>
          </a:xfrm>
          <a:prstGeom prst="rect">
            <a:avLst/>
          </a:prstGeom>
        </p:spPr>
      </p:pic>
    </p:spTree>
    <p:extLst>
      <p:ext uri="{BB962C8B-B14F-4D97-AF65-F5344CB8AC3E}">
        <p14:creationId xmlns:p14="http://schemas.microsoft.com/office/powerpoint/2010/main" val="204305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79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371776"/>
            <a:ext cx="11438623" cy="830997"/>
          </a:xfrm>
          <a:prstGeom prst="rect">
            <a:avLst/>
          </a:prstGeom>
        </p:spPr>
        <p:txBody>
          <a:bodyPr wrap="square">
            <a:spAutoFit/>
          </a:bodyPr>
          <a:lstStyle/>
          <a:p>
            <a:r>
              <a:rPr lang="en-GB" sz="2400" dirty="0">
                <a:solidFill>
                  <a:schemeClr val="bg2">
                    <a:lumMod val="50000"/>
                  </a:schemeClr>
                </a:solidFill>
              </a:rPr>
              <a:t>3.    Inside </a:t>
            </a:r>
            <a:r>
              <a:rPr lang="en-GB" sz="2400" b="1" dirty="0" err="1">
                <a:solidFill>
                  <a:schemeClr val="bg2">
                    <a:lumMod val="50000"/>
                  </a:schemeClr>
                </a:solidFill>
              </a:rPr>
              <a:t>src</a:t>
            </a:r>
            <a:r>
              <a:rPr lang="en-GB" sz="2400" b="1" dirty="0">
                <a:solidFill>
                  <a:schemeClr val="bg2">
                    <a:lumMod val="50000"/>
                  </a:schemeClr>
                </a:solidFill>
              </a:rPr>
              <a:t>/app/passenger-dashboard/</a:t>
            </a:r>
            <a:r>
              <a:rPr lang="en-GB" sz="2400" dirty="0">
                <a:solidFill>
                  <a:schemeClr val="bg2">
                    <a:lumMod val="50000"/>
                  </a:schemeClr>
                </a:solidFill>
              </a:rPr>
              <a:t> create a folder called “</a:t>
            </a:r>
            <a:r>
              <a:rPr lang="en-GB" sz="2400" b="1" dirty="0">
                <a:solidFill>
                  <a:schemeClr val="bg2">
                    <a:lumMod val="50000"/>
                  </a:schemeClr>
                </a:solidFill>
              </a:rPr>
              <a:t>models</a:t>
            </a:r>
            <a:r>
              <a:rPr lang="en-GB" sz="2400" dirty="0">
                <a:solidFill>
                  <a:schemeClr val="bg2">
                    <a:lumMod val="50000"/>
                  </a:schemeClr>
                </a:solidFill>
              </a:rPr>
              <a:t>” and create a passenger interface (</a:t>
            </a:r>
            <a:r>
              <a:rPr lang="en-GB" sz="2400" b="1" dirty="0">
                <a:solidFill>
                  <a:schemeClr val="bg2">
                    <a:lumMod val="50000"/>
                  </a:schemeClr>
                </a:solidFill>
              </a:rPr>
              <a:t>ng generate interface passenger-dashboard/models/passenger</a:t>
            </a:r>
            <a:r>
              <a:rPr lang="en-GB" sz="2400" dirty="0">
                <a:solidFill>
                  <a:schemeClr val="bg2">
                    <a:lumMod val="50000"/>
                  </a:schemeClr>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7" y="2952613"/>
            <a:ext cx="4279900" cy="2057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1733" y="2496241"/>
            <a:ext cx="3746500" cy="3619500"/>
          </a:xfrm>
          <a:prstGeom prst="rect">
            <a:avLst/>
          </a:prstGeom>
        </p:spPr>
      </p:pic>
    </p:spTree>
    <p:extLst>
      <p:ext uri="{BB962C8B-B14F-4D97-AF65-F5344CB8AC3E}">
        <p14:creationId xmlns:p14="http://schemas.microsoft.com/office/powerpoint/2010/main" val="7901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742949" y="1886265"/>
            <a:ext cx="10975800" cy="6283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Search</a:t>
            </a:r>
          </a:p>
        </p:txBody>
      </p:sp>
      <p:sp>
        <p:nvSpPr>
          <p:cNvPr id="3" name="TextBox 2"/>
          <p:cNvSpPr txBox="1"/>
          <p:nvPr/>
        </p:nvSpPr>
        <p:spPr>
          <a:xfrm>
            <a:off x="742949" y="1239933"/>
            <a:ext cx="5786439" cy="646331"/>
          </a:xfrm>
          <a:prstGeom prst="rect">
            <a:avLst/>
          </a:prstGeom>
          <a:noFill/>
        </p:spPr>
        <p:txBody>
          <a:bodyPr wrap="square" rtlCol="0">
            <a:spAutoFit/>
          </a:bodyPr>
          <a:lstStyle/>
          <a:p>
            <a:r>
              <a:rPr lang="en-GB" sz="3600" dirty="0">
                <a:solidFill>
                  <a:schemeClr val="bg2">
                    <a:lumMod val="50000"/>
                  </a:schemeClr>
                </a:solidFill>
              </a:rPr>
              <a:t>Email client example</a:t>
            </a:r>
          </a:p>
        </p:txBody>
      </p:sp>
      <p:sp>
        <p:nvSpPr>
          <p:cNvPr id="12" name="Rounded Rectangle 11"/>
          <p:cNvSpPr/>
          <p:nvPr/>
        </p:nvSpPr>
        <p:spPr>
          <a:xfrm>
            <a:off x="742949" y="2815844"/>
            <a:ext cx="2457451" cy="347149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Chat</a:t>
            </a:r>
          </a:p>
        </p:txBody>
      </p:sp>
      <p:sp>
        <p:nvSpPr>
          <p:cNvPr id="13" name="Rounded Rectangle 12"/>
          <p:cNvSpPr/>
          <p:nvPr/>
        </p:nvSpPr>
        <p:spPr>
          <a:xfrm>
            <a:off x="3509961" y="2815844"/>
            <a:ext cx="8208788" cy="347149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Inbox</a:t>
            </a:r>
          </a:p>
        </p:txBody>
      </p:sp>
    </p:spTree>
    <p:extLst>
      <p:ext uri="{BB962C8B-B14F-4D97-AF65-F5344CB8AC3E}">
        <p14:creationId xmlns:p14="http://schemas.microsoft.com/office/powerpoint/2010/main" val="1020192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8" y="1316576"/>
            <a:ext cx="3295951" cy="1477328"/>
          </a:xfrm>
          <a:prstGeom prst="rect">
            <a:avLst/>
          </a:prstGeom>
        </p:spPr>
        <p:txBody>
          <a:bodyPr wrap="square">
            <a:spAutoFit/>
          </a:bodyPr>
          <a:lstStyle/>
          <a:p>
            <a:pPr marL="457200" indent="-457200">
              <a:buFont typeface="+mj-lt"/>
              <a:buAutoNum type="arabicPeriod" startAt="4"/>
            </a:pPr>
            <a:r>
              <a:rPr lang="en-GB" dirty="0">
                <a:solidFill>
                  <a:schemeClr val="bg2">
                    <a:lumMod val="50000"/>
                  </a:schemeClr>
                </a:solidFill>
              </a:rPr>
              <a:t>Cut all the data we have inside the template property of </a:t>
            </a:r>
            <a:r>
              <a:rPr lang="en-GB" b="1" dirty="0" err="1">
                <a:solidFill>
                  <a:schemeClr val="bg2">
                    <a:lumMod val="50000"/>
                  </a:schemeClr>
                </a:solidFill>
              </a:rPr>
              <a:t>AppComponent</a:t>
            </a:r>
            <a:r>
              <a:rPr lang="en-GB" dirty="0">
                <a:solidFill>
                  <a:schemeClr val="bg2">
                    <a:lumMod val="50000"/>
                  </a:schemeClr>
                </a:solidFill>
              </a:rPr>
              <a:t> to </a:t>
            </a:r>
            <a:r>
              <a:rPr lang="en-GB" b="1" dirty="0">
                <a:solidFill>
                  <a:schemeClr val="bg2">
                    <a:lumMod val="50000"/>
                  </a:schemeClr>
                </a:solidFill>
              </a:rPr>
              <a:t>passenger-</a:t>
            </a:r>
            <a:r>
              <a:rPr lang="en-GB" b="1" dirty="0" err="1">
                <a:solidFill>
                  <a:schemeClr val="bg2">
                    <a:lumMod val="50000"/>
                  </a:schemeClr>
                </a:solidFill>
              </a:rPr>
              <a:t>dashboard.html</a:t>
            </a:r>
            <a:endParaRPr lang="en-GB"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769" y="1316576"/>
            <a:ext cx="7531370" cy="5034647"/>
          </a:xfrm>
          <a:prstGeom prst="rect">
            <a:avLst/>
          </a:prstGeom>
        </p:spPr>
      </p:pic>
    </p:spTree>
    <p:extLst>
      <p:ext uri="{BB962C8B-B14F-4D97-AF65-F5344CB8AC3E}">
        <p14:creationId xmlns:p14="http://schemas.microsoft.com/office/powerpoint/2010/main" val="1436319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289050"/>
            <a:ext cx="6952419" cy="923330"/>
          </a:xfrm>
          <a:prstGeom prst="rect">
            <a:avLst/>
          </a:prstGeom>
        </p:spPr>
        <p:txBody>
          <a:bodyPr wrap="square">
            <a:spAutoFit/>
          </a:bodyPr>
          <a:lstStyle/>
          <a:p>
            <a:pPr marL="457200" indent="-457200" algn="just">
              <a:buFont typeface="+mj-lt"/>
              <a:buAutoNum type="arabicPeriod" startAt="5"/>
            </a:pPr>
            <a:r>
              <a:rPr lang="en-GB" dirty="0">
                <a:solidFill>
                  <a:schemeClr val="bg2">
                    <a:lumMod val="50000"/>
                  </a:schemeClr>
                </a:solidFill>
              </a:rPr>
              <a:t>Copy all the content of the class </a:t>
            </a:r>
            <a:r>
              <a:rPr lang="en-GB" b="1" dirty="0" err="1">
                <a:solidFill>
                  <a:schemeClr val="bg2">
                    <a:lumMod val="50000"/>
                  </a:schemeClr>
                </a:solidFill>
              </a:rPr>
              <a:t>AppComponent</a:t>
            </a:r>
            <a:r>
              <a:rPr lang="en-GB" dirty="0">
                <a:solidFill>
                  <a:schemeClr val="bg2">
                    <a:lumMod val="50000"/>
                  </a:schemeClr>
                </a:solidFill>
              </a:rPr>
              <a:t> into the new class created called </a:t>
            </a:r>
            <a:r>
              <a:rPr lang="en-GB" b="1" dirty="0" err="1">
                <a:solidFill>
                  <a:schemeClr val="bg2">
                    <a:lumMod val="50000"/>
                  </a:schemeClr>
                </a:solidFill>
              </a:rPr>
              <a:t>PassengerDashboardComponent</a:t>
            </a:r>
            <a:r>
              <a:rPr lang="en-GB" dirty="0">
                <a:solidFill>
                  <a:schemeClr val="bg2">
                    <a:lumMod val="50000"/>
                  </a:schemeClr>
                </a:solidFill>
              </a:rPr>
              <a:t> and import the new interface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6030" b="46917"/>
          <a:stretch/>
        </p:blipFill>
        <p:spPr>
          <a:xfrm>
            <a:off x="3138075" y="-1357445"/>
            <a:ext cx="4211161" cy="7396806"/>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39784" b="-39784"/>
          <a:stretch/>
        </p:blipFill>
        <p:spPr>
          <a:xfrm>
            <a:off x="7542671" y="1606687"/>
            <a:ext cx="4176078" cy="7335184"/>
          </a:xfrm>
          <a:prstGeom prst="rect">
            <a:avLst/>
          </a:prstGeom>
        </p:spPr>
      </p:pic>
    </p:spTree>
    <p:extLst>
      <p:ext uri="{BB962C8B-B14F-4D97-AF65-F5344CB8AC3E}">
        <p14:creationId xmlns:p14="http://schemas.microsoft.com/office/powerpoint/2010/main" val="375312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6586602" y="1607119"/>
            <a:ext cx="5458859" cy="1107996"/>
          </a:xfrm>
          <a:prstGeom prst="rect">
            <a:avLst/>
          </a:prstGeom>
        </p:spPr>
        <p:txBody>
          <a:bodyPr wrap="square">
            <a:spAutoFit/>
          </a:bodyPr>
          <a:lstStyle/>
          <a:p>
            <a:pPr marL="457200" indent="-457200">
              <a:buFont typeface="+mj-lt"/>
              <a:buAutoNum type="arabicPeriod" startAt="6"/>
            </a:pPr>
            <a:r>
              <a:rPr lang="en-GB" sz="2200" dirty="0">
                <a:solidFill>
                  <a:schemeClr val="bg2">
                    <a:lumMod val="50000"/>
                  </a:schemeClr>
                </a:solidFill>
              </a:rPr>
              <a:t>Copy all the content from </a:t>
            </a:r>
            <a:r>
              <a:rPr lang="en-GB" sz="2200" b="1" dirty="0" err="1">
                <a:solidFill>
                  <a:schemeClr val="bg2">
                    <a:lumMod val="50000"/>
                  </a:schemeClr>
                </a:solidFill>
              </a:rPr>
              <a:t>app.component.scss</a:t>
            </a:r>
            <a:r>
              <a:rPr lang="en-GB" sz="2200" dirty="0">
                <a:solidFill>
                  <a:schemeClr val="bg2">
                    <a:lumMod val="50000"/>
                  </a:schemeClr>
                </a:solidFill>
              </a:rPr>
              <a:t> to </a:t>
            </a:r>
            <a:r>
              <a:rPr lang="en-GB" sz="2200" b="1" dirty="0">
                <a:solidFill>
                  <a:schemeClr val="bg2">
                    <a:lumMod val="50000"/>
                  </a:schemeClr>
                </a:solidFill>
              </a:rPr>
              <a:t>passenger-</a:t>
            </a:r>
            <a:r>
              <a:rPr lang="en-GB" sz="2200" b="1" dirty="0" err="1">
                <a:solidFill>
                  <a:schemeClr val="bg2">
                    <a:lumMod val="50000"/>
                  </a:schemeClr>
                </a:solidFill>
              </a:rPr>
              <a:t>dashboard.component.scss</a:t>
            </a:r>
            <a:endParaRPr lang="en-GB" sz="2200"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384" y="1237344"/>
            <a:ext cx="3571919" cy="35269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4833288"/>
            <a:ext cx="7670800" cy="1460500"/>
          </a:xfrm>
          <a:prstGeom prst="rect">
            <a:avLst/>
          </a:prstGeom>
        </p:spPr>
      </p:pic>
    </p:spTree>
    <p:extLst>
      <p:ext uri="{BB962C8B-B14F-4D97-AF65-F5344CB8AC3E}">
        <p14:creationId xmlns:p14="http://schemas.microsoft.com/office/powerpoint/2010/main" val="334777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371776"/>
            <a:ext cx="11438623" cy="461665"/>
          </a:xfrm>
          <a:prstGeom prst="rect">
            <a:avLst/>
          </a:prstGeom>
        </p:spPr>
        <p:txBody>
          <a:bodyPr wrap="square">
            <a:spAutoFit/>
          </a:bodyPr>
          <a:lstStyle/>
          <a:p>
            <a:pPr marL="457200" indent="-457200">
              <a:buFont typeface="+mj-lt"/>
              <a:buAutoNum type="arabicPeriod" startAt="7"/>
            </a:pPr>
            <a:r>
              <a:rPr lang="en-GB" sz="2400" dirty="0">
                <a:solidFill>
                  <a:schemeClr val="bg2">
                    <a:lumMod val="50000"/>
                  </a:schemeClr>
                </a:solidFill>
              </a:rPr>
              <a:t>Import the </a:t>
            </a:r>
            <a:r>
              <a:rPr lang="en-GB" sz="2400" b="1" dirty="0" err="1">
                <a:solidFill>
                  <a:schemeClr val="bg2">
                    <a:lumMod val="50000"/>
                  </a:schemeClr>
                </a:solidFill>
              </a:rPr>
              <a:t>PassengerDashboardComponent</a:t>
            </a:r>
            <a:r>
              <a:rPr lang="en-GB" sz="2400" dirty="0">
                <a:solidFill>
                  <a:schemeClr val="bg2">
                    <a:lumMod val="50000"/>
                  </a:schemeClr>
                </a:solidFill>
              </a:rPr>
              <a:t> into our </a:t>
            </a:r>
            <a:r>
              <a:rPr lang="en-GB" sz="2400" b="1" dirty="0" err="1">
                <a:solidFill>
                  <a:schemeClr val="bg2">
                    <a:lumMod val="50000"/>
                  </a:schemeClr>
                </a:solidFill>
              </a:rPr>
              <a:t>PassengerDashboardModule</a:t>
            </a:r>
            <a:endParaRPr lang="en-GB" sz="2400" dirty="0">
              <a:solidFill>
                <a:schemeClr val="bg2">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28" y="1887039"/>
            <a:ext cx="10477641" cy="4469311"/>
          </a:xfrm>
          <a:prstGeom prst="rect">
            <a:avLst/>
          </a:prstGeom>
        </p:spPr>
      </p:pic>
    </p:spTree>
    <p:extLst>
      <p:ext uri="{BB962C8B-B14F-4D97-AF65-F5344CB8AC3E}">
        <p14:creationId xmlns:p14="http://schemas.microsoft.com/office/powerpoint/2010/main" val="5679511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sp>
        <p:nvSpPr>
          <p:cNvPr id="9" name="Rectangle 8"/>
          <p:cNvSpPr/>
          <p:nvPr/>
        </p:nvSpPr>
        <p:spPr>
          <a:xfrm>
            <a:off x="396817" y="1371776"/>
            <a:ext cx="11438623" cy="461665"/>
          </a:xfrm>
          <a:prstGeom prst="rect">
            <a:avLst/>
          </a:prstGeom>
        </p:spPr>
        <p:txBody>
          <a:bodyPr wrap="square">
            <a:spAutoFit/>
          </a:bodyPr>
          <a:lstStyle/>
          <a:p>
            <a:pPr marL="457200" indent="-457200">
              <a:buFont typeface="+mj-lt"/>
              <a:buAutoNum type="arabicPeriod" startAt="8"/>
            </a:pPr>
            <a:r>
              <a:rPr lang="en-GB" sz="2400" dirty="0">
                <a:solidFill>
                  <a:schemeClr val="bg2">
                    <a:lumMod val="50000"/>
                  </a:schemeClr>
                </a:solidFill>
              </a:rPr>
              <a:t>Add the new selector created into our </a:t>
            </a:r>
            <a:r>
              <a:rPr lang="en-GB" sz="2400" b="1" dirty="0" err="1">
                <a:solidFill>
                  <a:schemeClr val="bg2">
                    <a:lumMod val="50000"/>
                  </a:schemeClr>
                </a:solidFill>
              </a:rPr>
              <a:t>AppComponent</a:t>
            </a:r>
            <a:r>
              <a:rPr lang="en-GB" sz="2400" dirty="0">
                <a:solidFill>
                  <a:schemeClr val="bg2">
                    <a:lumMod val="50000"/>
                  </a:schemeClr>
                </a:solidFill>
              </a:rPr>
              <a:t> template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528" y="2262221"/>
            <a:ext cx="5537200" cy="3492500"/>
          </a:xfrm>
          <a:prstGeom prst="rect">
            <a:avLst/>
          </a:prstGeom>
        </p:spPr>
      </p:pic>
    </p:spTree>
    <p:extLst>
      <p:ext uri="{BB962C8B-B14F-4D97-AF65-F5344CB8AC3E}">
        <p14:creationId xmlns:p14="http://schemas.microsoft.com/office/powerpoint/2010/main" val="557122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Creating a container (smart) component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850" y="1435753"/>
            <a:ext cx="4958903" cy="506819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012" y="2515066"/>
            <a:ext cx="3520216" cy="3623752"/>
          </a:xfrm>
          <a:prstGeom prst="rect">
            <a:avLst/>
          </a:prstGeom>
        </p:spPr>
      </p:pic>
    </p:spTree>
    <p:extLst>
      <p:ext uri="{BB962C8B-B14F-4D97-AF65-F5344CB8AC3E}">
        <p14:creationId xmlns:p14="http://schemas.microsoft.com/office/powerpoint/2010/main" val="975407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err="1">
                <a:solidFill>
                  <a:schemeClr val="bg2">
                    <a:lumMod val="50000"/>
                  </a:schemeClr>
                </a:solidFill>
              </a:rPr>
              <a:t>ngOnInit</a:t>
            </a:r>
            <a:r>
              <a:rPr lang="en-GB" sz="3200" dirty="0">
                <a:solidFill>
                  <a:schemeClr val="bg2">
                    <a:lumMod val="50000"/>
                  </a:schemeClr>
                </a:solidFill>
              </a:rPr>
              <a:t> lifecycle hook</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048" y="1289050"/>
            <a:ext cx="5763401" cy="4970272"/>
          </a:xfrm>
          <a:prstGeom prst="rect">
            <a:avLst/>
          </a:prstGeom>
        </p:spPr>
      </p:pic>
    </p:spTree>
    <p:extLst>
      <p:ext uri="{BB962C8B-B14F-4D97-AF65-F5344CB8AC3E}">
        <p14:creationId xmlns:p14="http://schemas.microsoft.com/office/powerpoint/2010/main" val="1049154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Lifecycle hook</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1026" name="Picture 2" descr="Image result for lifecycle hooks angular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09" y="1523678"/>
            <a:ext cx="3806825" cy="40031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64034" y="1607118"/>
            <a:ext cx="6865966" cy="4524315"/>
          </a:xfrm>
          <a:prstGeom prst="rect">
            <a:avLst/>
          </a:prstGeom>
        </p:spPr>
        <p:txBody>
          <a:bodyPr wrap="square">
            <a:spAutoFit/>
          </a:bodyPr>
          <a:lstStyle/>
          <a:p>
            <a:pPr algn="just"/>
            <a:r>
              <a:rPr lang="en-GB" sz="2400" dirty="0">
                <a:solidFill>
                  <a:schemeClr val="bg2">
                    <a:lumMod val="50000"/>
                  </a:schemeClr>
                </a:solidFill>
              </a:rPr>
              <a:t>A component has a lifecycle managed by Angular.</a:t>
            </a:r>
          </a:p>
          <a:p>
            <a:pPr algn="just"/>
            <a:endParaRPr lang="en-GB" sz="2400" dirty="0">
              <a:solidFill>
                <a:schemeClr val="bg2">
                  <a:lumMod val="50000"/>
                </a:schemeClr>
              </a:solidFill>
            </a:endParaRPr>
          </a:p>
          <a:p>
            <a:pPr algn="just"/>
            <a:r>
              <a:rPr lang="en-GB" sz="2400" dirty="0">
                <a:solidFill>
                  <a:schemeClr val="bg2">
                    <a:lumMod val="50000"/>
                  </a:schemeClr>
                </a:solidFill>
              </a:rPr>
              <a:t>Angular creates and renders components along with their children, checks when their data-bound properties change, and destroys them before removing them from the DOM.</a:t>
            </a:r>
          </a:p>
          <a:p>
            <a:pPr algn="just"/>
            <a:endParaRPr lang="en-GB" sz="2400" dirty="0">
              <a:solidFill>
                <a:schemeClr val="bg2">
                  <a:lumMod val="50000"/>
                </a:schemeClr>
              </a:solidFill>
            </a:endParaRPr>
          </a:p>
          <a:p>
            <a:pPr algn="just"/>
            <a:r>
              <a:rPr lang="en-GB" sz="2400" dirty="0">
                <a:solidFill>
                  <a:schemeClr val="bg2">
                    <a:lumMod val="50000"/>
                  </a:schemeClr>
                </a:solidFill>
              </a:rPr>
              <a:t>Angular offers lifecycle hooks that provide visibility into these key life moments and the ability to act when they occur.</a:t>
            </a:r>
          </a:p>
          <a:p>
            <a:pPr algn="just"/>
            <a:endParaRPr lang="en-GB" sz="2400" dirty="0">
              <a:solidFill>
                <a:schemeClr val="bg2">
                  <a:lumMod val="50000"/>
                </a:schemeClr>
              </a:solidFill>
            </a:endParaRPr>
          </a:p>
          <a:p>
            <a:pPr algn="just"/>
            <a:r>
              <a:rPr lang="en-GB" sz="2400" dirty="0">
                <a:solidFill>
                  <a:schemeClr val="bg2">
                    <a:lumMod val="50000"/>
                  </a:schemeClr>
                </a:solidFill>
              </a:rPr>
              <a:t>A directive has the same set of lifecycle hooks.</a:t>
            </a:r>
          </a:p>
        </p:txBody>
      </p:sp>
    </p:spTree>
    <p:extLst>
      <p:ext uri="{BB962C8B-B14F-4D97-AF65-F5344CB8AC3E}">
        <p14:creationId xmlns:p14="http://schemas.microsoft.com/office/powerpoint/2010/main" val="3926652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489200"/>
            <a:ext cx="4953000" cy="1866900"/>
          </a:xfrm>
          <a:prstGeom prst="rect">
            <a:avLst/>
          </a:prstGeom>
        </p:spPr>
      </p:pic>
    </p:spTree>
    <p:extLst>
      <p:ext uri="{BB962C8B-B14F-4D97-AF65-F5344CB8AC3E}">
        <p14:creationId xmlns:p14="http://schemas.microsoft.com/office/powerpoint/2010/main" val="700183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89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525" y="1887039"/>
            <a:ext cx="3429000" cy="1460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173" y="2031512"/>
            <a:ext cx="3733800" cy="3098800"/>
          </a:xfrm>
          <a:prstGeom prst="rect">
            <a:avLst/>
          </a:prstGeom>
        </p:spPr>
      </p:pic>
    </p:spTree>
    <p:extLst>
      <p:ext uri="{BB962C8B-B14F-4D97-AF65-F5344CB8AC3E}">
        <p14:creationId xmlns:p14="http://schemas.microsoft.com/office/powerpoint/2010/main" val="54600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Architecture Overview</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835660" y="891290"/>
            <a:ext cx="3999781" cy="3795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Architecture &amp; Setup</a:t>
            </a:r>
          </a:p>
        </p:txBody>
      </p:sp>
      <p:sp>
        <p:nvSpPr>
          <p:cNvPr id="2" name="Rounded Rectangle 1"/>
          <p:cNvSpPr/>
          <p:nvPr/>
        </p:nvSpPr>
        <p:spPr>
          <a:xfrm>
            <a:off x="928688" y="3148006"/>
            <a:ext cx="1178975" cy="12003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&lt;&gt;</a:t>
            </a:r>
          </a:p>
        </p:txBody>
      </p:sp>
      <p:sp>
        <p:nvSpPr>
          <p:cNvPr id="3" name="TextBox 2"/>
          <p:cNvSpPr txBox="1"/>
          <p:nvPr/>
        </p:nvSpPr>
        <p:spPr>
          <a:xfrm>
            <a:off x="871536" y="2432664"/>
            <a:ext cx="3100389" cy="646331"/>
          </a:xfrm>
          <a:prstGeom prst="rect">
            <a:avLst/>
          </a:prstGeom>
          <a:noFill/>
        </p:spPr>
        <p:txBody>
          <a:bodyPr wrap="square" rtlCol="0">
            <a:spAutoFit/>
          </a:bodyPr>
          <a:lstStyle/>
          <a:p>
            <a:r>
              <a:rPr lang="en-GB" sz="3600" dirty="0">
                <a:solidFill>
                  <a:schemeClr val="bg2">
                    <a:lumMod val="50000"/>
                  </a:schemeClr>
                </a:solidFill>
              </a:rPr>
              <a:t>Components</a:t>
            </a:r>
          </a:p>
        </p:txBody>
      </p:sp>
      <p:sp>
        <p:nvSpPr>
          <p:cNvPr id="4" name="TextBox 3"/>
          <p:cNvSpPr txBox="1"/>
          <p:nvPr/>
        </p:nvSpPr>
        <p:spPr>
          <a:xfrm>
            <a:off x="2386017" y="3148007"/>
            <a:ext cx="8872538" cy="1200329"/>
          </a:xfrm>
          <a:prstGeom prst="rect">
            <a:avLst/>
          </a:prstGeom>
          <a:noFill/>
        </p:spPr>
        <p:txBody>
          <a:bodyPr wrap="square" rtlCol="0">
            <a:spAutoFit/>
          </a:bodyPr>
          <a:lstStyle/>
          <a:p>
            <a:r>
              <a:rPr lang="en-GB" sz="3600" dirty="0">
                <a:solidFill>
                  <a:schemeClr val="bg2">
                    <a:lumMod val="50000"/>
                  </a:schemeClr>
                </a:solidFill>
              </a:rPr>
              <a:t>Contains a template, data and logic, forming part of a DOM tree.</a:t>
            </a:r>
          </a:p>
        </p:txBody>
      </p:sp>
    </p:spTree>
    <p:extLst>
      <p:ext uri="{BB962C8B-B14F-4D97-AF65-F5344CB8AC3E}">
        <p14:creationId xmlns:p14="http://schemas.microsoft.com/office/powerpoint/2010/main" val="1272264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90</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049" y="1674823"/>
            <a:ext cx="4851400" cy="3949700"/>
          </a:xfrm>
          <a:prstGeom prst="rect">
            <a:avLst/>
          </a:prstGeom>
        </p:spPr>
      </p:pic>
    </p:spTree>
    <p:extLst>
      <p:ext uri="{BB962C8B-B14F-4D97-AF65-F5344CB8AC3E}">
        <p14:creationId xmlns:p14="http://schemas.microsoft.com/office/powerpoint/2010/main" val="2948821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91</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849" y="1861193"/>
            <a:ext cx="4749800" cy="3898900"/>
          </a:xfrm>
          <a:prstGeom prst="rect">
            <a:avLst/>
          </a:prstGeom>
        </p:spPr>
      </p:pic>
    </p:spTree>
    <p:extLst>
      <p:ext uri="{BB962C8B-B14F-4D97-AF65-F5344CB8AC3E}">
        <p14:creationId xmlns:p14="http://schemas.microsoft.com/office/powerpoint/2010/main" val="2529808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92</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749" y="1887039"/>
            <a:ext cx="4826000" cy="3911600"/>
          </a:xfrm>
          <a:prstGeom prst="rect">
            <a:avLst/>
          </a:prstGeom>
        </p:spPr>
      </p:pic>
    </p:spTree>
    <p:extLst>
      <p:ext uri="{BB962C8B-B14F-4D97-AF65-F5344CB8AC3E}">
        <p14:creationId xmlns:p14="http://schemas.microsoft.com/office/powerpoint/2010/main" val="1402825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93</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398" y="1306356"/>
            <a:ext cx="7473462" cy="5046558"/>
          </a:xfrm>
          <a:prstGeom prst="rect">
            <a:avLst/>
          </a:prstGeom>
        </p:spPr>
      </p:pic>
    </p:spTree>
    <p:extLst>
      <p:ext uri="{BB962C8B-B14F-4D97-AF65-F5344CB8AC3E}">
        <p14:creationId xmlns:p14="http://schemas.microsoft.com/office/powerpoint/2010/main" val="1703241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Presentational (dumb) components</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94</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850" y="1435753"/>
            <a:ext cx="4958903" cy="506819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109" y="2605090"/>
            <a:ext cx="4360985" cy="3575222"/>
          </a:xfrm>
          <a:prstGeom prst="rect">
            <a:avLst/>
          </a:prstGeom>
        </p:spPr>
      </p:pic>
    </p:spTree>
    <p:extLst>
      <p:ext uri="{BB962C8B-B14F-4D97-AF65-F5344CB8AC3E}">
        <p14:creationId xmlns:p14="http://schemas.microsoft.com/office/powerpoint/2010/main" val="72753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Passing data into components with @Input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95</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39" y="1289050"/>
            <a:ext cx="3564584" cy="50851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3" name="Right Arrow 12"/>
          <p:cNvSpPr/>
          <p:nvPr/>
        </p:nvSpPr>
        <p:spPr>
          <a:xfrm>
            <a:off x="4846320"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933" y="2327275"/>
            <a:ext cx="4076870" cy="3683021"/>
          </a:xfrm>
          <a:prstGeom prst="rect">
            <a:avLst/>
          </a:prstGeom>
        </p:spPr>
      </p:pic>
    </p:spTree>
    <p:extLst>
      <p:ext uri="{BB962C8B-B14F-4D97-AF65-F5344CB8AC3E}">
        <p14:creationId xmlns:p14="http://schemas.microsoft.com/office/powerpoint/2010/main" val="503941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Passing data into components with @Input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96</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129" y="2762893"/>
            <a:ext cx="5143500" cy="209550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5" t="22716" r="25" b="56024"/>
          <a:stretch/>
        </p:blipFill>
        <p:spPr>
          <a:xfrm>
            <a:off x="1275231" y="3324643"/>
            <a:ext cx="3308820" cy="972000"/>
          </a:xfrm>
          <a:prstGeom prst="rect">
            <a:avLst/>
          </a:prstGeom>
        </p:spPr>
      </p:pic>
    </p:spTree>
    <p:extLst>
      <p:ext uri="{BB962C8B-B14F-4D97-AF65-F5344CB8AC3E}">
        <p14:creationId xmlns:p14="http://schemas.microsoft.com/office/powerpoint/2010/main" val="11954032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Passing data into components with @Input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97</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01" y="1837562"/>
            <a:ext cx="4620899" cy="394777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3" name="Right Arrow 12"/>
          <p:cNvSpPr/>
          <p:nvPr/>
        </p:nvSpPr>
        <p:spPr>
          <a:xfrm>
            <a:off x="5198015"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8256" y="2386246"/>
            <a:ext cx="4574966" cy="3624049"/>
          </a:xfrm>
          <a:prstGeom prst="rect">
            <a:avLst/>
          </a:prstGeom>
        </p:spPr>
      </p:pic>
    </p:spTree>
    <p:extLst>
      <p:ext uri="{BB962C8B-B14F-4D97-AF65-F5344CB8AC3E}">
        <p14:creationId xmlns:p14="http://schemas.microsoft.com/office/powerpoint/2010/main" val="2060602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Passing data into components with @Input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98</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917" y="1288160"/>
            <a:ext cx="4958903" cy="5068190"/>
          </a:xfrm>
          <a:prstGeom prst="rect">
            <a:avLst/>
          </a:prstGeom>
        </p:spPr>
      </p:pic>
      <p:sp>
        <p:nvSpPr>
          <p:cNvPr id="13" name="Right Arrow 12"/>
          <p:cNvSpPr/>
          <p:nvPr/>
        </p:nvSpPr>
        <p:spPr>
          <a:xfrm>
            <a:off x="5198015" y="3404674"/>
            <a:ext cx="1463040" cy="1048748"/>
          </a:xfrm>
          <a:prstGeom prst="rightArrow">
            <a:avLst/>
          </a:prstGeom>
          <a:solidFill>
            <a:schemeClr val="tx1">
              <a:lumMod val="50000"/>
              <a:lumOff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8" y="1610886"/>
            <a:ext cx="4566573" cy="43037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9114" y="2280034"/>
            <a:ext cx="4313115" cy="3730262"/>
          </a:xfrm>
          <a:prstGeom prst="rect">
            <a:avLst/>
          </a:prstGeom>
        </p:spPr>
      </p:pic>
    </p:spTree>
    <p:extLst>
      <p:ext uri="{BB962C8B-B14F-4D97-AF65-F5344CB8AC3E}">
        <p14:creationId xmlns:p14="http://schemas.microsoft.com/office/powerpoint/2010/main" val="1512432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6818" y="293301"/>
            <a:ext cx="11438623" cy="6496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GB" sz="3200" dirty="0">
                <a:solidFill>
                  <a:schemeClr val="bg2">
                    <a:lumMod val="50000"/>
                  </a:schemeClr>
                </a:solidFill>
              </a:rPr>
              <a:t>Passing data into components with @Input</a:t>
            </a:r>
          </a:p>
        </p:txBody>
      </p:sp>
      <p:sp>
        <p:nvSpPr>
          <p:cNvPr id="10" name="Footer Placeholder 4"/>
          <p:cNvSpPr>
            <a:spLocks noGrp="1"/>
          </p:cNvSpPr>
          <p:nvPr>
            <p:ph type="ftr" sz="quarter" idx="11"/>
          </p:nvPr>
        </p:nvSpPr>
        <p:spPr>
          <a:xfrm>
            <a:off x="396819" y="6356350"/>
            <a:ext cx="7756581" cy="365125"/>
          </a:xfrm>
          <a:prstGeom prst="rect">
            <a:avLst/>
          </a:prstGeom>
        </p:spPr>
        <p:txBody>
          <a:bodyPr/>
          <a:lstStyle/>
          <a:p>
            <a:r>
              <a:rPr lang="en-GB" b="1" dirty="0">
                <a:solidFill>
                  <a:schemeClr val="bg2">
                    <a:lumMod val="50000"/>
                  </a:schemeClr>
                </a:solidFill>
              </a:rPr>
              <a:t>Angular basics</a:t>
            </a:r>
          </a:p>
        </p:txBody>
      </p:sp>
      <p:sp>
        <p:nvSpPr>
          <p:cNvPr id="11" name="Slide Number Placeholder 5"/>
          <p:cNvSpPr>
            <a:spLocks noGrp="1"/>
          </p:cNvSpPr>
          <p:nvPr>
            <p:ph type="sldNum" sz="quarter" idx="12"/>
          </p:nvPr>
        </p:nvSpPr>
        <p:spPr>
          <a:xfrm>
            <a:off x="8610600" y="6332236"/>
            <a:ext cx="3224842" cy="389240"/>
          </a:xfrm>
        </p:spPr>
        <p:txBody>
          <a:bodyPr/>
          <a:lstStyle/>
          <a:p>
            <a:fld id="{7DB172BD-75C1-A74D-8D1A-A289779D9CAC}" type="slidenum">
              <a:rPr lang="en-GB" sz="1600" b="1" smtClean="0">
                <a:solidFill>
                  <a:schemeClr val="bg2">
                    <a:lumMod val="50000"/>
                  </a:schemeClr>
                </a:solidFill>
              </a:rPr>
              <a:t>99</a:t>
            </a:fld>
            <a:endParaRPr lang="en-GB" sz="1600" b="1" dirty="0">
              <a:solidFill>
                <a:schemeClr val="bg2">
                  <a:lumMod val="50000"/>
                </a:schemeClr>
              </a:solidFill>
            </a:endParaRPr>
          </a:p>
        </p:txBody>
      </p:sp>
      <p:cxnSp>
        <p:nvCxnSpPr>
          <p:cNvPr id="30" name="Straight Connector 29"/>
          <p:cNvCxnSpPr/>
          <p:nvPr/>
        </p:nvCxnSpPr>
        <p:spPr>
          <a:xfrm>
            <a:off x="-17251" y="873983"/>
            <a:ext cx="11736000"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7174524" y="891290"/>
            <a:ext cx="4660918" cy="39776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r"/>
            <a:r>
              <a:rPr lang="en-GB" sz="2000" dirty="0">
                <a:solidFill>
                  <a:schemeClr val="bg1">
                    <a:lumMod val="65000"/>
                  </a:schemeClr>
                </a:solidFill>
              </a:rPr>
              <a:t>Component Architecture and Featured Modules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2933700"/>
            <a:ext cx="7708900" cy="977900"/>
          </a:xfrm>
          <a:prstGeom prst="rect">
            <a:avLst/>
          </a:prstGeom>
        </p:spPr>
      </p:pic>
    </p:spTree>
    <p:extLst>
      <p:ext uri="{BB962C8B-B14F-4D97-AF65-F5344CB8AC3E}">
        <p14:creationId xmlns:p14="http://schemas.microsoft.com/office/powerpoint/2010/main" val="100893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078C5C4665A8A4B9640E1237E726C50" ma:contentTypeVersion="10" ma:contentTypeDescription="Crear nuevo documento." ma:contentTypeScope="" ma:versionID="b660f603bc540a386fae7eb002787561">
  <xsd:schema xmlns:xsd="http://www.w3.org/2001/XMLSchema" xmlns:xs="http://www.w3.org/2001/XMLSchema" xmlns:p="http://schemas.microsoft.com/office/2006/metadata/properties" xmlns:ns2="99341b7b-3874-4e71-9179-c496b13c6e3a" xmlns:ns3="d64c513e-f563-4c53-ba4c-e0b7f06514dd" targetNamespace="http://schemas.microsoft.com/office/2006/metadata/properties" ma:root="true" ma:fieldsID="02099086dcddf396e0651654e0f71578" ns2:_="" ns3:_="">
    <xsd:import namespace="99341b7b-3874-4e71-9179-c496b13c6e3a"/>
    <xsd:import namespace="d64c513e-f563-4c53-ba4c-e0b7f06514d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341b7b-3874-4e71-9179-c496b13c6e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4c513e-f563-4c53-ba4c-e0b7f06514dd"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20DB1C-1725-41BA-97B0-DFC109CCF3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341b7b-3874-4e71-9179-c496b13c6e3a"/>
    <ds:schemaRef ds:uri="d64c513e-f563-4c53-ba4c-e0b7f06514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7D9F14-560E-477F-80F9-68FDA421BDF4}">
  <ds:schemaRefs>
    <ds:schemaRef ds:uri="http://schemas.microsoft.com/sharepoint/v3/contenttype/forms"/>
  </ds:schemaRefs>
</ds:datastoreItem>
</file>

<file path=customXml/itemProps3.xml><?xml version="1.0" encoding="utf-8"?>
<ds:datastoreItem xmlns:ds="http://schemas.openxmlformats.org/officeDocument/2006/customXml" ds:itemID="{81C84795-065F-47E3-8530-31F32E80E76B}">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99341b7b-3874-4e71-9179-c496b13c6e3a"/>
    <ds:schemaRef ds:uri="d64c513e-f563-4c53-ba4c-e0b7f06514dd"/>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17428</TotalTime>
  <Words>16157</Words>
  <Application>Microsoft Office PowerPoint</Application>
  <PresentationFormat>Widescreen</PresentationFormat>
  <Paragraphs>1903</Paragraphs>
  <Slides>219</Slides>
  <Notes>216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219</vt:i4>
      </vt:variant>
    </vt:vector>
  </HeadingPairs>
  <TitlesOfParts>
    <vt:vector size="2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Javier de la Cueva Orts</dc:creator>
  <cp:lastModifiedBy>Jordi Serra</cp:lastModifiedBy>
  <cp:revision>572</cp:revision>
  <dcterms:created xsi:type="dcterms:W3CDTF">2017-11-20T20:31:14Z</dcterms:created>
  <dcterms:modified xsi:type="dcterms:W3CDTF">2022-04-07T19:06:50Z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0x0101005078C5C4665A8A4B9640E1237E726C50</vt:lpwstr>
  </property>
</Properties>
</file>